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Default Extension="doc" ContentType="application/msword"/>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05"/>
  </p:notesMasterIdLst>
  <p:sldIdLst>
    <p:sldId id="289" r:id="rId2"/>
    <p:sldId id="256" r:id="rId3"/>
    <p:sldId id="290" r:id="rId4"/>
    <p:sldId id="291" r:id="rId5"/>
    <p:sldId id="318" r:id="rId6"/>
    <p:sldId id="319" r:id="rId7"/>
    <p:sldId id="320" r:id="rId8"/>
    <p:sldId id="321" r:id="rId9"/>
    <p:sldId id="322" r:id="rId10"/>
    <p:sldId id="323" r:id="rId11"/>
    <p:sldId id="337"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261" r:id="rId25"/>
    <p:sldId id="292" r:id="rId26"/>
    <p:sldId id="293" r:id="rId27"/>
    <p:sldId id="338" r:id="rId28"/>
    <p:sldId id="278" r:id="rId29"/>
    <p:sldId id="279" r:id="rId30"/>
    <p:sldId id="280" r:id="rId31"/>
    <p:sldId id="339" r:id="rId32"/>
    <p:sldId id="314" r:id="rId33"/>
    <p:sldId id="393" r:id="rId34"/>
    <p:sldId id="340"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41" r:id="rId58"/>
    <p:sldId id="281" r:id="rId59"/>
    <p:sldId id="282" r:id="rId60"/>
    <p:sldId id="283" r:id="rId61"/>
    <p:sldId id="342" r:id="rId62"/>
    <p:sldId id="284" r:id="rId63"/>
    <p:sldId id="285" r:id="rId64"/>
    <p:sldId id="286" r:id="rId65"/>
    <p:sldId id="343" r:id="rId66"/>
    <p:sldId id="268" r:id="rId67"/>
    <p:sldId id="344" r:id="rId68"/>
    <p:sldId id="294" r:id="rId69"/>
    <p:sldId id="295" r:id="rId70"/>
    <p:sldId id="296" r:id="rId71"/>
    <p:sldId id="345" r:id="rId72"/>
    <p:sldId id="300" r:id="rId73"/>
    <p:sldId id="298" r:id="rId74"/>
    <p:sldId id="299" r:id="rId75"/>
    <p:sldId id="346" r:id="rId76"/>
    <p:sldId id="315" r:id="rId77"/>
    <p:sldId id="316" r:id="rId78"/>
    <p:sldId id="347" r:id="rId79"/>
    <p:sldId id="301" r:id="rId80"/>
    <p:sldId id="302" r:id="rId81"/>
    <p:sldId id="273" r:id="rId82"/>
    <p:sldId id="307" r:id="rId83"/>
    <p:sldId id="308" r:id="rId84"/>
    <p:sldId id="309" r:id="rId85"/>
    <p:sldId id="310" r:id="rId86"/>
    <p:sldId id="311" r:id="rId87"/>
    <p:sldId id="312" r:id="rId88"/>
    <p:sldId id="313" r:id="rId89"/>
    <p:sldId id="399" r:id="rId90"/>
    <p:sldId id="400" r:id="rId91"/>
    <p:sldId id="401" r:id="rId92"/>
    <p:sldId id="402" r:id="rId93"/>
    <p:sldId id="403" r:id="rId94"/>
    <p:sldId id="404" r:id="rId95"/>
    <p:sldId id="394" r:id="rId96"/>
    <p:sldId id="395" r:id="rId97"/>
    <p:sldId id="396" r:id="rId98"/>
    <p:sldId id="397" r:id="rId99"/>
    <p:sldId id="348" r:id="rId100"/>
    <p:sldId id="287" r:id="rId101"/>
    <p:sldId id="288" r:id="rId102"/>
    <p:sldId id="398" r:id="rId103"/>
    <p:sldId id="277"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52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E7BB1E-9BD1-4074-A05E-95DF83AF5269}" type="datetimeFigureOut">
              <a:rPr lang="en-US" smtClean="0"/>
              <a:pPr/>
              <a:t>11/15/2010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060EB6-1D81-4A21-978F-78EEFD662E8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833806-CDF1-4453-AC8B-0F43D62034E0}" type="slidenum">
              <a:rPr lang="en-US"/>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marL="684468" lvl="1" indent="-227643">
              <a:spcBef>
                <a:spcPct val="0"/>
              </a:spcBef>
            </a:pPr>
            <a:endParaRPr lang="en-US" dirty="0" smtClean="0"/>
          </a:p>
        </p:txBody>
      </p:sp>
      <p:sp>
        <p:nvSpPr>
          <p:cNvPr id="15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460861-EBB1-47EC-B842-F35106F96987}" type="slidenum">
              <a:rPr lang="en-US" smtClean="0"/>
              <a:pPr/>
              <a:t>58</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endParaRPr lang="en-US" dirty="0" smtClean="0"/>
          </a:p>
        </p:txBody>
      </p:sp>
      <p:sp>
        <p:nvSpPr>
          <p:cNvPr id="16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1BC5A5-CC51-4BC4-BDB1-14F39D3E157D}" type="slidenum">
              <a:rPr lang="en-US" smtClean="0"/>
              <a:pPr/>
              <a:t>59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47500" lnSpcReduction="20000"/>
          </a:bodyPr>
          <a:lstStyle/>
          <a:p>
            <a:pPr>
              <a:defRPr/>
            </a:pPr>
            <a:r>
              <a:rPr lang="en-US" smtClean="0"/>
              <a:t> </a:t>
            </a:r>
            <a:endParaRPr lang="en-US" dirty="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6CE412-2E41-48A5-B1EB-90F9CA700DF9}" type="slidenum">
              <a:rPr lang="en-US" smtClean="0"/>
              <a:pPr/>
              <a:t>60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D5C2205-A1A3-4984-AD0A-931A15F4FE79}" type="slidenum">
              <a:rPr lang="en-US" smtClean="0"/>
              <a:pPr/>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AEC516-3924-4AF3-B94E-DC8D4E9A0638}" type="slidenum">
              <a:rPr lang="en-US" smtClean="0"/>
              <a:pPr/>
              <a:t>72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F6707388-67B5-4E99-B2BE-97C6D1826C9F}"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6707388-67B5-4E99-B2BE-97C6D1826C9F}"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6707388-67B5-4E99-B2BE-97C6D1826C9F}"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6707388-67B5-4E99-B2BE-97C6D1826C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515123-F4B2-42FC-959A-DA27D47A7A4C}" type="datetimeFigureOut">
              <a:rPr lang="en-US" smtClean="0"/>
              <a:pPr/>
              <a:t>11/15/2010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6707388-67B5-4E99-B2BE-97C6D1826C9F}"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515123-F4B2-42FC-959A-DA27D47A7A4C}" type="datetimeFigureOut">
              <a:rPr lang="en-US" smtClean="0"/>
              <a:pPr/>
              <a:t>11/15/2010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6707388-67B5-4E99-B2BE-97C6D1826C9F}"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Word_97_-_2003_Document1.doc"/></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image" Target="../media/image2.jpeg"/><Relationship Id="rId16"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package" Target="../embeddings/Microsoft_Office_Excel_Worksheet1.xlsx"/><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7.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8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1435100" y="274638"/>
            <a:ext cx="7499350" cy="5440362"/>
          </a:xfrm>
        </p:spPr>
        <p:txBody>
          <a:bodyPr vert="horz" wrap="square" lIns="91440" tIns="45720" rIns="91440" bIns="45720" numCol="1" anchorCtr="0" compatLnSpc="1">
            <a:prstTxWarp prst="textNoShape">
              <a:avLst/>
            </a:prstTxWarp>
          </a:bodyPr>
          <a:lstStyle/>
          <a:p>
            <a:pPr>
              <a:lnSpc>
                <a:spcPct val="110000"/>
              </a:lnSpc>
            </a:pPr>
            <a:r>
              <a:rPr lang="en-US" sz="5400" smtClean="0">
                <a:effectLst>
                  <a:outerShdw blurRad="38100" dist="38100" dir="2700000" algn="tl">
                    <a:srgbClr val="C0C0C0"/>
                  </a:outerShdw>
                </a:effectLst>
              </a:rPr>
              <a:t>Welcome</a:t>
            </a:r>
            <a:r>
              <a:rPr lang="en-US" smtClean="0">
                <a:effectLst>
                  <a:outerShdw blurRad="38100" dist="38100" dir="2700000" algn="tl">
                    <a:srgbClr val="C0C0C0"/>
                  </a:outerShdw>
                </a:effectLst>
              </a:rPr>
              <a:t/>
            </a:r>
            <a:br>
              <a:rPr lang="en-US" smtClean="0">
                <a:effectLst>
                  <a:outerShdw blurRad="38100" dist="38100" dir="2700000" algn="tl">
                    <a:srgbClr val="C0C0C0"/>
                  </a:outerShdw>
                </a:effectLst>
              </a:rPr>
            </a:br>
            <a:r>
              <a:rPr lang="en-US" smtClean="0">
                <a:effectLst>
                  <a:outerShdw blurRad="38100" dist="38100" dir="2700000" algn="tl">
                    <a:srgbClr val="C0C0C0"/>
                  </a:outerShdw>
                </a:effectLst>
              </a:rPr>
              <a:t>Iowa Integration Forum</a:t>
            </a:r>
            <a:br>
              <a:rPr lang="en-US" smtClean="0">
                <a:effectLst>
                  <a:outerShdw blurRad="38100" dist="38100" dir="2700000" algn="tl">
                    <a:srgbClr val="C0C0C0"/>
                  </a:outerShdw>
                </a:effectLst>
              </a:rPr>
            </a:br>
            <a:r>
              <a:rPr lang="en-US" sz="3200" smtClean="0">
                <a:effectLst>
                  <a:outerShdw blurRad="38100" dist="38100" dir="2700000" algn="tl">
                    <a:srgbClr val="C0C0C0"/>
                  </a:outerShdw>
                </a:effectLst>
              </a:rPr>
              <a:t>April 15, 2010</a:t>
            </a:r>
            <a:endParaRPr lang="en-US" smtClean="0">
              <a:effectLst>
                <a:outerShdw blurRad="38100" dist="38100" dir="2700000" algn="tl">
                  <a:srgbClr val="C0C0C0"/>
                </a:outerShdw>
              </a:effectLst>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533400"/>
            <a:ext cx="7498080" cy="5715000"/>
          </a:xfrm>
        </p:spPr>
        <p:txBody>
          <a:bodyPr/>
          <a:lstStyle/>
          <a:p>
            <a:r>
              <a:rPr lang="en-US" dirty="0" smtClean="0"/>
              <a:t>Recognizing More Service Opportunities and Customer Needs through Membership Enrollment Statistics</a:t>
            </a:r>
          </a:p>
          <a:p>
            <a:pPr lvl="1"/>
            <a:r>
              <a:rPr lang="en-US" dirty="0" smtClean="0"/>
              <a:t>Smooth co-enrollment into WIA programs</a:t>
            </a:r>
          </a:p>
          <a:p>
            <a:pPr lvl="1"/>
            <a:r>
              <a:rPr lang="en-US" dirty="0" smtClean="0"/>
              <a:t>Turning  Claimants into Job Seekers on Day One</a:t>
            </a:r>
          </a:p>
          <a:p>
            <a:r>
              <a:rPr lang="en-US" dirty="0" smtClean="0"/>
              <a:t>The Challenge of Effectively Serving Multiple Members at Once.</a:t>
            </a:r>
          </a:p>
          <a:p>
            <a:r>
              <a:rPr lang="en-US" dirty="0" smtClean="0"/>
              <a:t>Sharing Customer Feedback, Success Stories, and Promising Practices</a:t>
            </a:r>
            <a:endParaRPr lang="en-US" dirty="0"/>
          </a:p>
        </p:txBody>
      </p:sp>
      <p:pic>
        <p:nvPicPr>
          <p:cNvPr id="4"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924800" cy="1143000"/>
          </a:xfrm>
        </p:spPr>
        <p:txBody>
          <a:bodyPr/>
          <a:lstStyle/>
          <a:p>
            <a:pPr algn="ctr" eaLnBrk="1" fontAlgn="auto" hangingPunct="1">
              <a:spcAft>
                <a:spcPts val="0"/>
              </a:spcAft>
              <a:defRPr/>
            </a:pPr>
            <a:r>
              <a:rPr lang="en-US" dirty="0" smtClean="0">
                <a:solidFill>
                  <a:schemeClr val="tx2">
                    <a:satMod val="130000"/>
                  </a:schemeClr>
                </a:solidFill>
              </a:rPr>
              <a:t>What Can Centers Do Now?</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676400" y="1371600"/>
            <a:ext cx="7239000" cy="923925"/>
          </a:xfrm>
          <a:prstGeom prst="rect">
            <a:avLst/>
          </a:prstGeom>
          <a:noFill/>
          <a:ln w="9525">
            <a:noFill/>
            <a:miter lim="800000"/>
            <a:headEnd/>
            <a:tailEnd/>
          </a:ln>
        </p:spPr>
        <p:txBody>
          <a:bodyPr>
            <a:spAutoFit/>
          </a:bodyPr>
          <a:lstStyle/>
          <a:p>
            <a:endParaRPr lang="en-US">
              <a:latin typeface="Gill Sans MT" pitchFamily="34" charset="0"/>
            </a:endParaRPr>
          </a:p>
          <a:p>
            <a:endParaRPr lang="en-US">
              <a:latin typeface="Gill Sans MT" pitchFamily="34" charset="0"/>
            </a:endParaRPr>
          </a:p>
          <a:p>
            <a:endParaRPr lang="en-US">
              <a:latin typeface="Gill Sans MT" pitchFamily="34" charset="0"/>
            </a:endParaRPr>
          </a:p>
        </p:txBody>
      </p:sp>
      <p:graphicFrame>
        <p:nvGraphicFramePr>
          <p:cNvPr id="6" name="Table 5"/>
          <p:cNvGraphicFramePr>
            <a:graphicFrameLocks noGrp="1"/>
          </p:cNvGraphicFramePr>
          <p:nvPr/>
        </p:nvGraphicFramePr>
        <p:xfrm>
          <a:off x="1447800" y="1219200"/>
          <a:ext cx="7239000" cy="4827450"/>
        </p:xfrm>
        <a:graphic>
          <a:graphicData uri="http://schemas.openxmlformats.org/drawingml/2006/table">
            <a:tbl>
              <a:tblPr firstRow="1" bandRow="1">
                <a:tableStyleId>{5C22544A-7EE6-4342-B048-85BDC9FD1C3A}</a:tableStyleId>
              </a:tblPr>
              <a:tblGrid>
                <a:gridCol w="7239000"/>
              </a:tblGrid>
              <a:tr h="654594">
                <a:tc>
                  <a:txBody>
                    <a:bodyPr/>
                    <a:lstStyle/>
                    <a:p>
                      <a:pPr algn="ctr"/>
                      <a:r>
                        <a:rPr lang="en-US" sz="3200" dirty="0" smtClean="0"/>
                        <a:t>10 Ways to Prepare for Integration</a:t>
                      </a:r>
                      <a:endParaRPr lang="en-US" sz="3200" dirty="0"/>
                    </a:p>
                  </a:txBody>
                  <a:tcPr/>
                </a:tc>
              </a:tr>
              <a:tr h="654594">
                <a:tc>
                  <a:txBody>
                    <a:bodyPr/>
                    <a:lstStyle/>
                    <a:p>
                      <a:pPr marL="342900" indent="-342900" algn="l">
                        <a:buFont typeface="Arial" pitchFamily="34" charset="0"/>
                        <a:buChar char="•"/>
                      </a:pPr>
                      <a:r>
                        <a:rPr kumimoji="0" lang="en-US" sz="3200" kern="1200" baseline="0" dirty="0" smtClean="0">
                          <a:solidFill>
                            <a:schemeClr val="dk1"/>
                          </a:solidFill>
                          <a:latin typeface="+mn-lt"/>
                          <a:ea typeface="+mn-ea"/>
                          <a:cs typeface="+mn-cs"/>
                        </a:rPr>
                        <a:t>“Skill Up” the staff.  </a:t>
                      </a:r>
                    </a:p>
                    <a:p>
                      <a:pPr marL="857250" lvl="1" indent="0" algn="l">
                        <a:buFont typeface="Arial" pitchFamily="34" charset="0"/>
                        <a:buNone/>
                      </a:pPr>
                      <a:r>
                        <a:rPr kumimoji="0" lang="en-US" sz="3200" kern="1200" baseline="0" dirty="0" smtClean="0">
                          <a:solidFill>
                            <a:schemeClr val="dk1"/>
                          </a:solidFill>
                          <a:latin typeface="+mn-lt"/>
                          <a:ea typeface="+mn-ea"/>
                          <a:cs typeface="+mn-cs"/>
                        </a:rPr>
                        <a:t>Ensure they can use/understand all the skills tools and services available.</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Talk about Integration at staff meetings.</a:t>
                      </a:r>
                    </a:p>
                  </a:txBody>
                  <a:tcPr/>
                </a:tc>
              </a:tr>
              <a:tr h="654594">
                <a:tc>
                  <a:txBody>
                    <a:bodyPr/>
                    <a:lstStyle/>
                    <a:p>
                      <a:pPr marL="342900" indent="-342900" algn="l" rtl="0" eaLnBrk="1" latinLnBrk="0" hangingPunct="1">
                        <a:buFont typeface="Arial" pitchFamily="34" charset="0"/>
                        <a:buChar char="•"/>
                      </a:pPr>
                      <a:r>
                        <a:rPr kumimoji="0" lang="en-US" sz="3200" kern="1200" baseline="0" dirty="0" smtClean="0">
                          <a:solidFill>
                            <a:schemeClr val="dk1"/>
                          </a:solidFill>
                          <a:latin typeface="+mn-lt"/>
                          <a:ea typeface="+mn-ea"/>
                          <a:cs typeface="+mn-cs"/>
                        </a:rPr>
                        <a:t>Use the tip sheets.</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Cross inform staff on all programs.</a:t>
                      </a:r>
                    </a:p>
                  </a:txBody>
                  <a:tcPr/>
                </a:tc>
              </a:tr>
              <a:tr h="654594">
                <a:tc>
                  <a:txBody>
                    <a:bodyPr/>
                    <a:lstStyle/>
                    <a:p>
                      <a:pPr marL="342900" indent="-342900" algn="l" rtl="0" eaLnBrk="1" latinLnBrk="0" hangingPunct="1">
                        <a:buFont typeface="Arial" pitchFamily="34" charset="0"/>
                        <a:buChar char="•"/>
                      </a:pPr>
                      <a:r>
                        <a:rPr kumimoji="0" lang="en-US" sz="3200" kern="1200" baseline="0" dirty="0" smtClean="0">
                          <a:solidFill>
                            <a:schemeClr val="dk1"/>
                          </a:solidFill>
                          <a:latin typeface="+mn-lt"/>
                          <a:ea typeface="+mn-ea"/>
                          <a:cs typeface="+mn-cs"/>
                        </a:rPr>
                        <a:t>Observe/shadow in an integrated center.</a:t>
                      </a:r>
                    </a:p>
                  </a:txBody>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924800" cy="1143000"/>
          </a:xfrm>
        </p:spPr>
        <p:txBody>
          <a:bodyPr/>
          <a:lstStyle/>
          <a:p>
            <a:pPr algn="ctr" eaLnBrk="1" fontAlgn="auto" hangingPunct="1">
              <a:spcAft>
                <a:spcPts val="0"/>
              </a:spcAft>
              <a:defRPr/>
            </a:pPr>
            <a:r>
              <a:rPr lang="en-US" dirty="0" smtClean="0">
                <a:solidFill>
                  <a:schemeClr val="tx2">
                    <a:satMod val="130000"/>
                  </a:schemeClr>
                </a:solidFill>
              </a:rPr>
              <a:t>What Can Centers Do Now?</a:t>
            </a:r>
            <a:endParaRPr lang="en-US" dirty="0">
              <a:solidFill>
                <a:schemeClr val="tx2">
                  <a:satMod val="130000"/>
                </a:schemeClr>
              </a:solidFill>
            </a:endParaRPr>
          </a:p>
        </p:txBody>
      </p:sp>
      <p:pic>
        <p:nvPicPr>
          <p:cNvPr id="9219"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9220" name="TextBox 5"/>
          <p:cNvSpPr txBox="1">
            <a:spLocks noChangeArrowheads="1"/>
          </p:cNvSpPr>
          <p:nvPr/>
        </p:nvSpPr>
        <p:spPr bwMode="auto">
          <a:xfrm>
            <a:off x="1676400" y="1371600"/>
            <a:ext cx="7239000" cy="923925"/>
          </a:xfrm>
          <a:prstGeom prst="rect">
            <a:avLst/>
          </a:prstGeom>
          <a:noFill/>
          <a:ln w="9525">
            <a:noFill/>
            <a:miter lim="800000"/>
            <a:headEnd/>
            <a:tailEnd/>
          </a:ln>
        </p:spPr>
        <p:txBody>
          <a:bodyPr>
            <a:spAutoFit/>
          </a:bodyPr>
          <a:lstStyle/>
          <a:p>
            <a:endParaRPr lang="en-US">
              <a:latin typeface="Gill Sans MT" pitchFamily="34" charset="0"/>
            </a:endParaRPr>
          </a:p>
          <a:p>
            <a:endParaRPr lang="en-US">
              <a:latin typeface="Gill Sans MT" pitchFamily="34" charset="0"/>
            </a:endParaRPr>
          </a:p>
          <a:p>
            <a:endParaRPr lang="en-US">
              <a:latin typeface="Gill Sans MT" pitchFamily="34" charset="0"/>
            </a:endParaRPr>
          </a:p>
        </p:txBody>
      </p:sp>
      <p:graphicFrame>
        <p:nvGraphicFramePr>
          <p:cNvPr id="6" name="Table 5"/>
          <p:cNvGraphicFramePr>
            <a:graphicFrameLocks noGrp="1"/>
          </p:cNvGraphicFramePr>
          <p:nvPr/>
        </p:nvGraphicFramePr>
        <p:xfrm>
          <a:off x="1447800" y="1219200"/>
          <a:ext cx="7239000" cy="4751976"/>
        </p:xfrm>
        <a:graphic>
          <a:graphicData uri="http://schemas.openxmlformats.org/drawingml/2006/table">
            <a:tbl>
              <a:tblPr firstRow="1" bandRow="1">
                <a:tableStyleId>{5C22544A-7EE6-4342-B048-85BDC9FD1C3A}</a:tableStyleId>
              </a:tblPr>
              <a:tblGrid>
                <a:gridCol w="7239000"/>
              </a:tblGrid>
              <a:tr h="654594">
                <a:tc>
                  <a:txBody>
                    <a:bodyPr/>
                    <a:lstStyle/>
                    <a:p>
                      <a:pPr algn="ctr"/>
                      <a:r>
                        <a:rPr lang="en-US" sz="3200" dirty="0" smtClean="0"/>
                        <a:t>10</a:t>
                      </a:r>
                      <a:r>
                        <a:rPr lang="en-US" sz="3200" baseline="0" dirty="0" smtClean="0"/>
                        <a:t> </a:t>
                      </a:r>
                      <a:r>
                        <a:rPr lang="en-US" sz="3200" dirty="0" smtClean="0"/>
                        <a:t>Ways to Prepare for Integration</a:t>
                      </a:r>
                      <a:endParaRPr lang="en-US" sz="3200" dirty="0"/>
                    </a:p>
                  </a:txBody>
                  <a:tcPr/>
                </a:tc>
              </a:tr>
              <a:tr h="654594">
                <a:tc>
                  <a:txBody>
                    <a:bodyPr/>
                    <a:lstStyle/>
                    <a:p>
                      <a:pPr marL="342900" indent="-342900" algn="l" rtl="0" eaLnBrk="1" latinLnBrk="0" hangingPunct="1">
                        <a:buFont typeface="Arial" pitchFamily="34" charset="0"/>
                        <a:buChar char="•"/>
                      </a:pPr>
                      <a:r>
                        <a:rPr kumimoji="0" lang="en-US" sz="3200" kern="1200" baseline="0" dirty="0" smtClean="0">
                          <a:solidFill>
                            <a:schemeClr val="dk1"/>
                          </a:solidFill>
                          <a:latin typeface="+mn-lt"/>
                          <a:ea typeface="+mn-ea"/>
                          <a:cs typeface="+mn-cs"/>
                        </a:rPr>
                        <a:t>Welcome customers to Iowa</a:t>
                      </a:r>
                      <a:r>
                        <a:rPr kumimoji="0" lang="en-US" sz="3200" i="1" kern="1200" baseline="0" dirty="0" smtClean="0">
                          <a:solidFill>
                            <a:schemeClr val="dk1"/>
                          </a:solidFill>
                          <a:latin typeface="+mn-lt"/>
                          <a:ea typeface="+mn-ea"/>
                          <a:cs typeface="+mn-cs"/>
                        </a:rPr>
                        <a:t>WORKS</a:t>
                      </a:r>
                      <a:r>
                        <a:rPr kumimoji="0" lang="en-US" sz="3200" kern="1200" baseline="0" dirty="0" smtClean="0">
                          <a:solidFill>
                            <a:schemeClr val="dk1"/>
                          </a:solidFill>
                          <a:latin typeface="+mn-lt"/>
                          <a:ea typeface="+mn-ea"/>
                          <a:cs typeface="+mn-cs"/>
                        </a:rPr>
                        <a:t>, not  “next ” or point to the computers.</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Have staff take a skills assessment test.</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Start developing skills workshops.</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Develop employer profiles.</a:t>
                      </a:r>
                    </a:p>
                  </a:txBody>
                  <a:tcPr/>
                </a:tc>
              </a:tr>
              <a:tr h="65459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kern="1200" baseline="0" dirty="0" smtClean="0">
                          <a:solidFill>
                            <a:schemeClr val="dk1"/>
                          </a:solidFill>
                          <a:latin typeface="+mn-lt"/>
                          <a:ea typeface="+mn-ea"/>
                          <a:cs typeface="+mn-cs"/>
                        </a:rPr>
                        <a:t>Update all materials with Iowa</a:t>
                      </a:r>
                      <a:r>
                        <a:rPr kumimoji="0" lang="en-US" sz="3200" i="1" kern="1200" baseline="0" dirty="0" smtClean="0">
                          <a:solidFill>
                            <a:schemeClr val="dk1"/>
                          </a:solidFill>
                          <a:latin typeface="+mn-lt"/>
                          <a:ea typeface="+mn-ea"/>
                          <a:cs typeface="+mn-cs"/>
                        </a:rPr>
                        <a:t>WORKS</a:t>
                      </a:r>
                      <a:r>
                        <a:rPr kumimoji="0" lang="en-US" sz="3200" kern="1200" baseline="0" dirty="0" smtClean="0">
                          <a:solidFill>
                            <a:schemeClr val="dk1"/>
                          </a:solidFill>
                          <a:latin typeface="+mn-lt"/>
                          <a:ea typeface="+mn-ea"/>
                          <a:cs typeface="+mn-cs"/>
                        </a:rPr>
                        <a:t> brand.</a:t>
                      </a:r>
                    </a:p>
                  </a:txBody>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295400" y="1905000"/>
            <a:ext cx="7620000" cy="4724400"/>
          </a:xfrm>
        </p:spPr>
        <p:txBody>
          <a:bodyPr>
            <a:normAutofit fontScale="70000" lnSpcReduction="20000"/>
          </a:bodyPr>
          <a:lstStyle/>
          <a:p>
            <a:pPr>
              <a:buFont typeface="Arial" pitchFamily="34" charset="0"/>
              <a:buChar char="•"/>
            </a:pPr>
            <a:r>
              <a:rPr lang="en-US" dirty="0" smtClean="0"/>
              <a:t> Elisabeth Buck, Director, Iowa Workforce Development</a:t>
            </a:r>
          </a:p>
          <a:p>
            <a:pPr>
              <a:buFont typeface="Arial" pitchFamily="34" charset="0"/>
              <a:buChar char="•"/>
            </a:pPr>
            <a:r>
              <a:rPr lang="en-US" dirty="0" smtClean="0"/>
              <a:t> Joseph Walsh, Deputy Director, Iowa Workforce Development</a:t>
            </a:r>
          </a:p>
          <a:p>
            <a:pPr>
              <a:buFont typeface="Arial" pitchFamily="34" charset="0"/>
              <a:buChar char="•"/>
            </a:pPr>
            <a:r>
              <a:rPr lang="en-US" dirty="0" smtClean="0"/>
              <a:t> Melanie Arthur, Melanie Arthur Consulting</a:t>
            </a:r>
          </a:p>
          <a:p>
            <a:pPr>
              <a:buFont typeface="Arial" pitchFamily="34" charset="0"/>
              <a:buChar char="•"/>
            </a:pPr>
            <a:r>
              <a:rPr lang="en-US" dirty="0" smtClean="0"/>
              <a:t> Mary Warren, Iowa</a:t>
            </a:r>
            <a:r>
              <a:rPr lang="en-US" i="1" dirty="0" smtClean="0"/>
              <a:t>WORKS</a:t>
            </a:r>
            <a:r>
              <a:rPr lang="en-US" dirty="0" smtClean="0"/>
              <a:t> – Loess Hills</a:t>
            </a:r>
          </a:p>
          <a:p>
            <a:pPr>
              <a:buFont typeface="Arial" pitchFamily="34" charset="0"/>
              <a:buChar char="•"/>
            </a:pPr>
            <a:r>
              <a:rPr lang="en-US" dirty="0" smtClean="0"/>
              <a:t> Lori Gregory, Iowa</a:t>
            </a:r>
            <a:r>
              <a:rPr lang="en-US" i="1" dirty="0" smtClean="0"/>
              <a:t>WORKS </a:t>
            </a:r>
            <a:r>
              <a:rPr lang="en-US" dirty="0" smtClean="0"/>
              <a:t>– North Central Iowa</a:t>
            </a:r>
          </a:p>
          <a:p>
            <a:pPr>
              <a:buFont typeface="Arial" pitchFamily="34" charset="0"/>
              <a:buChar char="•"/>
            </a:pPr>
            <a:r>
              <a:rPr lang="en-US" dirty="0" smtClean="0"/>
              <a:t> Steve Andersen, Iowa</a:t>
            </a:r>
            <a:r>
              <a:rPr lang="en-US" i="1" dirty="0" smtClean="0"/>
              <a:t>WORKS </a:t>
            </a:r>
            <a:r>
              <a:rPr lang="en-US" dirty="0" smtClean="0"/>
              <a:t>– Loess Hills</a:t>
            </a:r>
          </a:p>
          <a:p>
            <a:pPr>
              <a:buFont typeface="Arial" pitchFamily="34" charset="0"/>
              <a:buChar char="•"/>
            </a:pPr>
            <a:r>
              <a:rPr lang="en-US" dirty="0" smtClean="0"/>
              <a:t> Mike Wilkinson, Iowa</a:t>
            </a:r>
            <a:r>
              <a:rPr lang="en-US" i="1" dirty="0" smtClean="0"/>
              <a:t>WORKS </a:t>
            </a:r>
            <a:r>
              <a:rPr lang="en-US" dirty="0" smtClean="0"/>
              <a:t>– Central Iowa</a:t>
            </a:r>
          </a:p>
          <a:p>
            <a:pPr>
              <a:buFont typeface="Arial" pitchFamily="34" charset="0"/>
              <a:buChar char="•"/>
            </a:pPr>
            <a:r>
              <a:rPr lang="en-US" dirty="0" smtClean="0"/>
              <a:t> Penny Dow, Iowa</a:t>
            </a:r>
            <a:r>
              <a:rPr lang="en-US" i="1" dirty="0" smtClean="0"/>
              <a:t>WORKS </a:t>
            </a:r>
            <a:r>
              <a:rPr lang="en-US" dirty="0" smtClean="0"/>
              <a:t>– Central Iowa</a:t>
            </a:r>
          </a:p>
          <a:p>
            <a:pPr>
              <a:buFont typeface="Arial" pitchFamily="34" charset="0"/>
              <a:buChar char="•"/>
            </a:pPr>
            <a:r>
              <a:rPr lang="en-US" dirty="0" smtClean="0"/>
              <a:t> Barb DeVore, Iowa</a:t>
            </a:r>
            <a:r>
              <a:rPr lang="en-US" i="1" dirty="0" smtClean="0"/>
              <a:t>WORKS </a:t>
            </a:r>
            <a:r>
              <a:rPr lang="en-US" dirty="0" smtClean="0"/>
              <a:t>– Southern Hills</a:t>
            </a:r>
          </a:p>
          <a:p>
            <a:pPr>
              <a:buFont typeface="Arial" pitchFamily="34" charset="0"/>
              <a:buChar char="•"/>
            </a:pPr>
            <a:r>
              <a:rPr lang="en-US" dirty="0" smtClean="0"/>
              <a:t> Todd Spencer, Iowa</a:t>
            </a:r>
            <a:r>
              <a:rPr lang="en-US" i="1" dirty="0" smtClean="0"/>
              <a:t>WORKS </a:t>
            </a:r>
            <a:r>
              <a:rPr lang="en-US" dirty="0" smtClean="0"/>
              <a:t>– Southern Hills</a:t>
            </a:r>
          </a:p>
          <a:p>
            <a:pPr>
              <a:buFont typeface="Arial" pitchFamily="34" charset="0"/>
              <a:buChar char="•"/>
            </a:pPr>
            <a:r>
              <a:rPr lang="en-US" dirty="0" smtClean="0"/>
              <a:t> Sara Messerly, Iowa</a:t>
            </a:r>
            <a:r>
              <a:rPr lang="en-US" i="1" dirty="0" smtClean="0"/>
              <a:t>WORKS </a:t>
            </a:r>
            <a:r>
              <a:rPr lang="en-US" dirty="0" smtClean="0"/>
              <a:t>– North Central Iowa</a:t>
            </a:r>
          </a:p>
          <a:p>
            <a:pPr>
              <a:buFont typeface="Arial" pitchFamily="34" charset="0"/>
              <a:buChar char="•"/>
            </a:pPr>
            <a:r>
              <a:rPr lang="en-US" dirty="0" smtClean="0"/>
              <a:t> Dave Leary, Iowa</a:t>
            </a:r>
            <a:r>
              <a:rPr lang="en-US" i="1" dirty="0" smtClean="0"/>
              <a:t>WORKS </a:t>
            </a:r>
            <a:r>
              <a:rPr lang="en-US" dirty="0" smtClean="0"/>
              <a:t>– Northeast Iowa</a:t>
            </a:r>
          </a:p>
          <a:p>
            <a:pPr>
              <a:buFont typeface="Arial" pitchFamily="34" charset="0"/>
              <a:buChar char="•"/>
            </a:pPr>
            <a:r>
              <a:rPr lang="en-US" dirty="0" smtClean="0"/>
              <a:t> Mary Lou Woods, Special Projects Coordinator, Iowa Workforce Development</a:t>
            </a:r>
          </a:p>
          <a:p>
            <a:pPr>
              <a:buFont typeface="Arial" pitchFamily="34" charset="0"/>
              <a:buChar char="•"/>
            </a:pPr>
            <a:r>
              <a:rPr lang="en-US" dirty="0" smtClean="0"/>
              <a:t> Jeff Chamberlin, Workforce Program </a:t>
            </a:r>
            <a:r>
              <a:rPr lang="en-US" dirty="0" err="1" smtClean="0"/>
              <a:t>Coord</a:t>
            </a:r>
            <a:r>
              <a:rPr lang="en-US" dirty="0" smtClean="0"/>
              <a:t>., Iowa Workforce Development</a:t>
            </a:r>
          </a:p>
          <a:p>
            <a:pPr>
              <a:buFont typeface="Arial" pitchFamily="34" charset="0"/>
              <a:buChar char="•"/>
            </a:pPr>
            <a:r>
              <a:rPr lang="en-US" dirty="0" smtClean="0"/>
              <a:t> Renée Miller, Bureau Chief, Iowa Workforce Development</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432560" y="2590800"/>
            <a:ext cx="7406640" cy="1752600"/>
          </a:xfrm>
        </p:spPr>
        <p:txBody>
          <a:bodyPr/>
          <a:lstStyle/>
          <a:p>
            <a:r>
              <a:rPr lang="en-US" dirty="0" smtClean="0"/>
              <a:t>Forum materials are also available electronically at www.iowaworks.org.</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59898"/>
            <a:ext cx="7406640" cy="2078502"/>
          </a:xfrm>
        </p:spPr>
        <p:txBody>
          <a:bodyPr>
            <a:normAutofit/>
          </a:bodyPr>
          <a:lstStyle/>
          <a:p>
            <a:r>
              <a:rPr lang="en-US" sz="4800" dirty="0" smtClean="0"/>
              <a:t>Top 12 Things We Learned Through Integration</a:t>
            </a:r>
            <a:endParaRPr lang="en-US" sz="4800" dirty="0"/>
          </a:p>
        </p:txBody>
      </p:sp>
      <p:pic>
        <p:nvPicPr>
          <p:cNvPr id="4"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47800" y="609600"/>
            <a:ext cx="7086600" cy="1143000"/>
          </a:xfrm>
        </p:spPr>
        <p:txBody>
          <a:bodyPr/>
          <a:lstStyle/>
          <a:p>
            <a:pPr algn="r"/>
            <a:r>
              <a:rPr lang="en-US" dirty="0" smtClean="0"/>
              <a:t>#12</a:t>
            </a:r>
            <a:endParaRPr lang="en-US" dirty="0"/>
          </a:p>
        </p:txBody>
      </p:sp>
      <p:sp>
        <p:nvSpPr>
          <p:cNvPr id="5" name="Subtitle 4"/>
          <p:cNvSpPr>
            <a:spLocks noGrp="1"/>
          </p:cNvSpPr>
          <p:nvPr>
            <p:ph type="subTitle" idx="1"/>
          </p:nvPr>
        </p:nvSpPr>
        <p:spPr>
          <a:xfrm>
            <a:off x="1219200" y="4724400"/>
            <a:ext cx="7543800" cy="1219200"/>
          </a:xfrm>
        </p:spPr>
        <p:txBody>
          <a:bodyPr>
            <a:normAutofit fontScale="70000" lnSpcReduction="20000"/>
          </a:bodyPr>
          <a:lstStyle/>
          <a:p>
            <a:r>
              <a:rPr lang="en-US" sz="5400" dirty="0" smtClean="0"/>
              <a:t>Knowing more about our customers assists with service delivery.</a:t>
            </a:r>
            <a:endParaRPr lang="en-US" sz="5400" dirty="0"/>
          </a:p>
        </p:txBody>
      </p:sp>
      <p:pic>
        <p:nvPicPr>
          <p:cNvPr id="5123" name="Picture 3"/>
          <p:cNvPicPr>
            <a:picLocks noChangeAspect="1" noChangeArrowheads="1"/>
          </p:cNvPicPr>
          <p:nvPr/>
        </p:nvPicPr>
        <p:blipFill>
          <a:blip r:embed="rId2" cstate="print"/>
          <a:srcRect/>
          <a:stretch>
            <a:fillRect/>
          </a:stretch>
        </p:blipFill>
        <p:spPr bwMode="auto">
          <a:xfrm>
            <a:off x="2209800" y="457200"/>
            <a:ext cx="4181123" cy="3848100"/>
          </a:xfrm>
          <a:prstGeom prst="rect">
            <a:avLst/>
          </a:prstGeom>
          <a:noFill/>
          <a:ln w="9525">
            <a:noFill/>
            <a:miter lim="800000"/>
            <a:headEnd/>
            <a:tailEnd/>
          </a:ln>
          <a:effectLst/>
        </p:spPr>
      </p:pic>
      <p:pic>
        <p:nvPicPr>
          <p:cNvPr id="6"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609600"/>
            <a:ext cx="7620000" cy="1771650"/>
          </a:xfrm>
        </p:spPr>
        <p:txBody>
          <a:bodyPr/>
          <a:lstStyle/>
          <a:p>
            <a:pPr algn="r"/>
            <a:r>
              <a:rPr lang="en-US" dirty="0" smtClean="0"/>
              <a:t>#11</a:t>
            </a:r>
            <a:endParaRPr lang="en-US" dirty="0"/>
          </a:p>
        </p:txBody>
      </p:sp>
      <p:sp>
        <p:nvSpPr>
          <p:cNvPr id="3" name="Subtitle 2"/>
          <p:cNvSpPr>
            <a:spLocks noGrp="1"/>
          </p:cNvSpPr>
          <p:nvPr>
            <p:ph type="subTitle" idx="1"/>
          </p:nvPr>
        </p:nvSpPr>
        <p:spPr>
          <a:xfrm>
            <a:off x="1295400" y="4267200"/>
            <a:ext cx="7467600" cy="1219200"/>
          </a:xfrm>
        </p:spPr>
        <p:txBody>
          <a:bodyPr>
            <a:normAutofit/>
          </a:bodyPr>
          <a:lstStyle/>
          <a:p>
            <a:r>
              <a:rPr lang="en-US" sz="3600" dirty="0" smtClean="0"/>
              <a:t>Not just integrated services – but a Process Improvement.</a:t>
            </a:r>
            <a:endParaRPr lang="en-US" sz="3600" dirty="0"/>
          </a:p>
        </p:txBody>
      </p:sp>
      <p:pic>
        <p:nvPicPr>
          <p:cNvPr id="6146" name="Picture 2"/>
          <p:cNvPicPr>
            <a:picLocks noChangeAspect="1" noChangeArrowheads="1"/>
          </p:cNvPicPr>
          <p:nvPr/>
        </p:nvPicPr>
        <p:blipFill>
          <a:blip r:embed="rId2" cstate="print"/>
          <a:srcRect/>
          <a:stretch>
            <a:fillRect/>
          </a:stretch>
        </p:blipFill>
        <p:spPr bwMode="auto">
          <a:xfrm>
            <a:off x="1295400" y="533400"/>
            <a:ext cx="5943600" cy="3048000"/>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609600"/>
            <a:ext cx="7467600" cy="1771650"/>
          </a:xfrm>
        </p:spPr>
        <p:txBody>
          <a:bodyPr/>
          <a:lstStyle/>
          <a:p>
            <a:pPr algn="r"/>
            <a:r>
              <a:rPr lang="en-US" dirty="0" smtClean="0"/>
              <a:t>#10</a:t>
            </a:r>
            <a:endParaRPr lang="en-US" dirty="0"/>
          </a:p>
        </p:txBody>
      </p:sp>
      <p:sp>
        <p:nvSpPr>
          <p:cNvPr id="3" name="Subtitle 2"/>
          <p:cNvSpPr>
            <a:spLocks noGrp="1"/>
          </p:cNvSpPr>
          <p:nvPr>
            <p:ph type="subTitle" idx="1"/>
          </p:nvPr>
        </p:nvSpPr>
        <p:spPr>
          <a:xfrm>
            <a:off x="1371600" y="4572000"/>
            <a:ext cx="7467600" cy="1219200"/>
          </a:xfrm>
        </p:spPr>
        <p:txBody>
          <a:bodyPr>
            <a:normAutofit/>
          </a:bodyPr>
          <a:lstStyle/>
          <a:p>
            <a:r>
              <a:rPr lang="en-US" sz="3600" dirty="0" smtClean="0"/>
              <a:t>Integration is clearly different from Collaboration.</a:t>
            </a:r>
            <a:endParaRPr lang="en-US" sz="3600" dirty="0"/>
          </a:p>
        </p:txBody>
      </p:sp>
      <p:pic>
        <p:nvPicPr>
          <p:cNvPr id="3074" name="Picture 2" descr="C:\Documents and Settings\lcastillo\Local Settings\Temporary Internet Files\Content.IE5\WHAV8D27\j0439612[1].png"/>
          <p:cNvPicPr>
            <a:picLocks noChangeAspect="1" noChangeArrowheads="1"/>
          </p:cNvPicPr>
          <p:nvPr/>
        </p:nvPicPr>
        <p:blipFill>
          <a:blip r:embed="rId2" cstate="print"/>
          <a:srcRect/>
          <a:stretch>
            <a:fillRect/>
          </a:stretch>
        </p:blipFill>
        <p:spPr bwMode="auto">
          <a:xfrm>
            <a:off x="1752600" y="838200"/>
            <a:ext cx="5464969" cy="3886200"/>
          </a:xfrm>
          <a:prstGeom prst="rect">
            <a:avLst/>
          </a:prstGeom>
          <a:noFill/>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533400"/>
            <a:ext cx="7315200" cy="1771650"/>
          </a:xfrm>
        </p:spPr>
        <p:txBody>
          <a:bodyPr/>
          <a:lstStyle/>
          <a:p>
            <a:pPr algn="r"/>
            <a:r>
              <a:rPr lang="en-US" dirty="0" smtClean="0"/>
              <a:t>#9</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828800" y="457200"/>
            <a:ext cx="5334000" cy="4029087"/>
          </a:xfrm>
          <a:prstGeom prst="rect">
            <a:avLst/>
          </a:prstGeom>
          <a:noFill/>
          <a:ln w="9525">
            <a:noFill/>
            <a:miter lim="800000"/>
            <a:headEnd/>
            <a:tailEnd/>
          </a:ln>
          <a:effectLst/>
        </p:spPr>
      </p:pic>
      <p:sp>
        <p:nvSpPr>
          <p:cNvPr id="3" name="Subtitle 2"/>
          <p:cNvSpPr>
            <a:spLocks noGrp="1"/>
          </p:cNvSpPr>
          <p:nvPr>
            <p:ph type="subTitle" idx="1"/>
          </p:nvPr>
        </p:nvSpPr>
        <p:spPr>
          <a:xfrm>
            <a:off x="1371600" y="4800600"/>
            <a:ext cx="7391400" cy="1219200"/>
          </a:xfrm>
        </p:spPr>
        <p:txBody>
          <a:bodyPr>
            <a:normAutofit fontScale="92500" lnSpcReduction="10000"/>
          </a:bodyPr>
          <a:lstStyle/>
          <a:p>
            <a:r>
              <a:rPr lang="en-US" sz="3200" dirty="0" smtClean="0"/>
              <a:t>Once you lift the rock – you find a lot of </a:t>
            </a:r>
            <a:r>
              <a:rPr lang="en-US" sz="5400" b="1" dirty="0" smtClean="0">
                <a:latin typeface="Chiller" pitchFamily="82" charset="0"/>
              </a:rPr>
              <a:t>SQUIGGLY</a:t>
            </a:r>
            <a:r>
              <a:rPr lang="en-US" sz="3200" dirty="0" smtClean="0"/>
              <a:t> things underneath!</a:t>
            </a:r>
            <a:endParaRPr lang="en-US" sz="3200" dirty="0"/>
          </a:p>
        </p:txBody>
      </p:sp>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685800"/>
            <a:ext cx="7467600" cy="1771650"/>
          </a:xfrm>
        </p:spPr>
        <p:txBody>
          <a:bodyPr/>
          <a:lstStyle/>
          <a:p>
            <a:pPr algn="r"/>
            <a:r>
              <a:rPr lang="en-US" dirty="0" smtClean="0"/>
              <a:t>#8</a:t>
            </a:r>
            <a:endParaRPr lang="en-US" dirty="0"/>
          </a:p>
        </p:txBody>
      </p:sp>
      <p:sp>
        <p:nvSpPr>
          <p:cNvPr id="3" name="Subtitle 2"/>
          <p:cNvSpPr>
            <a:spLocks noGrp="1"/>
          </p:cNvSpPr>
          <p:nvPr>
            <p:ph type="subTitle" idx="1"/>
          </p:nvPr>
        </p:nvSpPr>
        <p:spPr>
          <a:xfrm>
            <a:off x="1371600" y="5105400"/>
            <a:ext cx="7406640" cy="1752600"/>
          </a:xfrm>
        </p:spPr>
        <p:txBody>
          <a:bodyPr>
            <a:normAutofit/>
          </a:bodyPr>
          <a:lstStyle/>
          <a:p>
            <a:r>
              <a:rPr lang="en-US" sz="4000" dirty="0" smtClean="0"/>
              <a:t>Technology is a HUGE hurdle.</a:t>
            </a:r>
            <a:endParaRPr lang="en-US" sz="4000" dirty="0"/>
          </a:p>
        </p:txBody>
      </p:sp>
      <p:pic>
        <p:nvPicPr>
          <p:cNvPr id="7170" name="Picture 2"/>
          <p:cNvPicPr>
            <a:picLocks noChangeAspect="1" noChangeArrowheads="1"/>
          </p:cNvPicPr>
          <p:nvPr/>
        </p:nvPicPr>
        <p:blipFill>
          <a:blip r:embed="rId2" cstate="print"/>
          <a:srcRect/>
          <a:stretch>
            <a:fillRect/>
          </a:stretch>
        </p:blipFill>
        <p:spPr bwMode="auto">
          <a:xfrm>
            <a:off x="2362200" y="609600"/>
            <a:ext cx="4368448" cy="3396242"/>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696200" cy="1771650"/>
          </a:xfrm>
        </p:spPr>
        <p:txBody>
          <a:bodyPr/>
          <a:lstStyle/>
          <a:p>
            <a:pPr algn="r"/>
            <a:r>
              <a:rPr lang="en-US" dirty="0" smtClean="0"/>
              <a:t>#7</a:t>
            </a:r>
            <a:endParaRPr lang="en-US" dirty="0"/>
          </a:p>
        </p:txBody>
      </p:sp>
      <p:sp>
        <p:nvSpPr>
          <p:cNvPr id="3" name="Subtitle 2"/>
          <p:cNvSpPr>
            <a:spLocks noGrp="1"/>
          </p:cNvSpPr>
          <p:nvPr>
            <p:ph type="subTitle" idx="1"/>
          </p:nvPr>
        </p:nvSpPr>
        <p:spPr>
          <a:xfrm>
            <a:off x="1295400" y="4572000"/>
            <a:ext cx="7391400" cy="1219200"/>
          </a:xfrm>
        </p:spPr>
        <p:txBody>
          <a:bodyPr>
            <a:normAutofit/>
          </a:bodyPr>
          <a:lstStyle/>
          <a:p>
            <a:r>
              <a:rPr lang="en-US" sz="3600" dirty="0" smtClean="0"/>
              <a:t>With Integration we can </a:t>
            </a:r>
          </a:p>
          <a:p>
            <a:r>
              <a:rPr lang="en-US" sz="3600" dirty="0" smtClean="0"/>
              <a:t>Strategically Drive our Resources.</a:t>
            </a:r>
            <a:endParaRPr lang="en-US" sz="3600" dirty="0"/>
          </a:p>
        </p:txBody>
      </p:sp>
      <p:pic>
        <p:nvPicPr>
          <p:cNvPr id="8195" name="Picture 3"/>
          <p:cNvPicPr>
            <a:picLocks noChangeAspect="1" noChangeArrowheads="1"/>
          </p:cNvPicPr>
          <p:nvPr/>
        </p:nvPicPr>
        <p:blipFill>
          <a:blip r:embed="rId2" cstate="print"/>
          <a:srcRect/>
          <a:stretch>
            <a:fillRect/>
          </a:stretch>
        </p:blipFill>
        <p:spPr bwMode="auto">
          <a:xfrm>
            <a:off x="2057400" y="609600"/>
            <a:ext cx="4491166" cy="3352800"/>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762000"/>
            <a:ext cx="7924800" cy="1771650"/>
          </a:xfrm>
        </p:spPr>
        <p:txBody>
          <a:bodyPr/>
          <a:lstStyle/>
          <a:p>
            <a:pPr algn="r"/>
            <a:r>
              <a:rPr lang="en-US" dirty="0" smtClean="0"/>
              <a:t>#6</a:t>
            </a:r>
            <a:endParaRPr lang="en-US" dirty="0"/>
          </a:p>
        </p:txBody>
      </p:sp>
      <p:sp>
        <p:nvSpPr>
          <p:cNvPr id="3" name="Subtitle 2"/>
          <p:cNvSpPr>
            <a:spLocks noGrp="1"/>
          </p:cNvSpPr>
          <p:nvPr>
            <p:ph type="subTitle" idx="1"/>
          </p:nvPr>
        </p:nvSpPr>
        <p:spPr>
          <a:xfrm>
            <a:off x="1295400" y="4343400"/>
            <a:ext cx="7467600" cy="1219200"/>
          </a:xfrm>
        </p:spPr>
        <p:txBody>
          <a:bodyPr>
            <a:normAutofit/>
          </a:bodyPr>
          <a:lstStyle/>
          <a:p>
            <a:r>
              <a:rPr lang="en-US" sz="3600" dirty="0" smtClean="0"/>
              <a:t>Team Excitement and Engagement GROWS with Comprehension.</a:t>
            </a:r>
            <a:endParaRPr lang="en-US" sz="3600" dirty="0"/>
          </a:p>
        </p:txBody>
      </p:sp>
      <p:pic>
        <p:nvPicPr>
          <p:cNvPr id="9218" name="Picture 2"/>
          <p:cNvPicPr>
            <a:picLocks noChangeAspect="1" noChangeArrowheads="1"/>
          </p:cNvPicPr>
          <p:nvPr/>
        </p:nvPicPr>
        <p:blipFill>
          <a:blip r:embed="rId2" cstate="print"/>
          <a:srcRect/>
          <a:stretch>
            <a:fillRect/>
          </a:stretch>
        </p:blipFill>
        <p:spPr bwMode="auto">
          <a:xfrm>
            <a:off x="2362200" y="609600"/>
            <a:ext cx="4394045" cy="3267075"/>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85800"/>
            <a:ext cx="7924800" cy="1771650"/>
          </a:xfrm>
        </p:spPr>
        <p:txBody>
          <a:bodyPr/>
          <a:lstStyle/>
          <a:p>
            <a:pPr algn="r"/>
            <a:r>
              <a:rPr lang="en-US" dirty="0" smtClean="0"/>
              <a:t>#5</a:t>
            </a:r>
            <a:endParaRPr lang="en-US" dirty="0"/>
          </a:p>
        </p:txBody>
      </p:sp>
      <p:sp>
        <p:nvSpPr>
          <p:cNvPr id="3" name="Subtitle 2"/>
          <p:cNvSpPr>
            <a:spLocks noGrp="1"/>
          </p:cNvSpPr>
          <p:nvPr>
            <p:ph type="subTitle" idx="1"/>
          </p:nvPr>
        </p:nvSpPr>
        <p:spPr>
          <a:xfrm>
            <a:off x="1295400" y="4724400"/>
            <a:ext cx="7406640" cy="1752600"/>
          </a:xfrm>
        </p:spPr>
        <p:txBody>
          <a:bodyPr>
            <a:normAutofit/>
          </a:bodyPr>
          <a:lstStyle/>
          <a:p>
            <a:r>
              <a:rPr lang="en-US" sz="3000" dirty="0" smtClean="0"/>
              <a:t>It’s not hard to sell – even if it is hard to do.</a:t>
            </a:r>
          </a:p>
          <a:p>
            <a:r>
              <a:rPr lang="en-US" sz="3000" dirty="0" smtClean="0"/>
              <a:t>Everyone wants to do better.</a:t>
            </a:r>
            <a:endParaRPr lang="en-US" sz="3000" dirty="0"/>
          </a:p>
        </p:txBody>
      </p:sp>
      <p:pic>
        <p:nvPicPr>
          <p:cNvPr id="10242" name="Picture 2"/>
          <p:cNvPicPr>
            <a:picLocks noChangeAspect="1" noChangeArrowheads="1"/>
          </p:cNvPicPr>
          <p:nvPr/>
        </p:nvPicPr>
        <p:blipFill>
          <a:blip r:embed="rId2" cstate="print"/>
          <a:srcRect/>
          <a:stretch>
            <a:fillRect/>
          </a:stretch>
        </p:blipFill>
        <p:spPr bwMode="auto">
          <a:xfrm>
            <a:off x="1600200" y="533400"/>
            <a:ext cx="4572000" cy="3821206"/>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Testimonial</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676400"/>
            <a:ext cx="7467600" cy="738664"/>
          </a:xfrm>
          <a:prstGeom prst="rect">
            <a:avLst/>
          </a:prstGeom>
          <a:noFill/>
        </p:spPr>
        <p:txBody>
          <a:bodyPr wrap="square" rtlCol="0">
            <a:spAutoFit/>
          </a:bodyPr>
          <a:lstStyle/>
          <a:p>
            <a:r>
              <a:rPr lang="en-US" sz="2400" dirty="0" smtClean="0"/>
              <a:t>Steve Henry – Des Moines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09600"/>
            <a:ext cx="7924800" cy="1771650"/>
          </a:xfrm>
        </p:spPr>
        <p:txBody>
          <a:bodyPr/>
          <a:lstStyle/>
          <a:p>
            <a:pPr algn="r"/>
            <a:r>
              <a:rPr lang="en-US" dirty="0" smtClean="0"/>
              <a:t>#4</a:t>
            </a:r>
            <a:endParaRPr lang="en-US" dirty="0"/>
          </a:p>
        </p:txBody>
      </p:sp>
      <p:sp>
        <p:nvSpPr>
          <p:cNvPr id="3" name="Subtitle 2"/>
          <p:cNvSpPr>
            <a:spLocks noGrp="1"/>
          </p:cNvSpPr>
          <p:nvPr>
            <p:ph type="subTitle" idx="1"/>
          </p:nvPr>
        </p:nvSpPr>
        <p:spPr>
          <a:xfrm>
            <a:off x="1524000" y="5181600"/>
            <a:ext cx="7239000" cy="1219200"/>
          </a:xfrm>
        </p:spPr>
        <p:txBody>
          <a:bodyPr>
            <a:normAutofit/>
          </a:bodyPr>
          <a:lstStyle/>
          <a:p>
            <a:r>
              <a:rPr lang="en-US" sz="3200" dirty="0" smtClean="0"/>
              <a:t>Integration is NOT for the faint of heart.</a:t>
            </a:r>
            <a:endParaRPr lang="en-US" sz="3200" dirty="0"/>
          </a:p>
        </p:txBody>
      </p:sp>
      <p:pic>
        <p:nvPicPr>
          <p:cNvPr id="2050" name="Picture 2" descr="C:\Documents and Settings\lcastillo\Local Settings\Temporary Internet Files\Content.IE5\W1U7GDEV\j0432600[1].png"/>
          <p:cNvPicPr>
            <a:picLocks noChangeAspect="1" noChangeArrowheads="1"/>
          </p:cNvPicPr>
          <p:nvPr/>
        </p:nvPicPr>
        <p:blipFill>
          <a:blip r:embed="rId2" cstate="print"/>
          <a:srcRect/>
          <a:stretch>
            <a:fillRect/>
          </a:stretch>
        </p:blipFill>
        <p:spPr bwMode="auto">
          <a:xfrm>
            <a:off x="2133600" y="609600"/>
            <a:ext cx="4419600" cy="4419600"/>
          </a:xfrm>
          <a:prstGeom prst="rect">
            <a:avLst/>
          </a:prstGeom>
          <a:noFill/>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33400"/>
            <a:ext cx="7772400" cy="1771650"/>
          </a:xfrm>
        </p:spPr>
        <p:txBody>
          <a:bodyPr/>
          <a:lstStyle/>
          <a:p>
            <a:pPr algn="r"/>
            <a:r>
              <a:rPr lang="en-US" dirty="0" smtClean="0"/>
              <a:t>#3</a:t>
            </a:r>
            <a:endParaRPr lang="en-US" dirty="0"/>
          </a:p>
        </p:txBody>
      </p:sp>
      <p:sp>
        <p:nvSpPr>
          <p:cNvPr id="3" name="Subtitle 2"/>
          <p:cNvSpPr>
            <a:spLocks noGrp="1"/>
          </p:cNvSpPr>
          <p:nvPr>
            <p:ph type="subTitle" idx="1"/>
          </p:nvPr>
        </p:nvSpPr>
        <p:spPr>
          <a:xfrm>
            <a:off x="1371600" y="4953000"/>
            <a:ext cx="7391400" cy="1219200"/>
          </a:xfrm>
        </p:spPr>
        <p:txBody>
          <a:bodyPr/>
          <a:lstStyle/>
          <a:p>
            <a:r>
              <a:rPr lang="en-US" sz="3600" dirty="0" smtClean="0"/>
              <a:t>When our staff spends time with customers, GREAT things happen!</a:t>
            </a:r>
          </a:p>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981200" y="609600"/>
            <a:ext cx="4131791" cy="3886200"/>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924800" cy="1771650"/>
          </a:xfrm>
        </p:spPr>
        <p:txBody>
          <a:bodyPr/>
          <a:lstStyle/>
          <a:p>
            <a:pPr algn="r"/>
            <a:r>
              <a:rPr lang="en-US" dirty="0" smtClean="0"/>
              <a:t>#2</a:t>
            </a:r>
            <a:endParaRPr lang="en-US" dirty="0"/>
          </a:p>
        </p:txBody>
      </p:sp>
      <p:sp>
        <p:nvSpPr>
          <p:cNvPr id="3" name="Subtitle 2"/>
          <p:cNvSpPr>
            <a:spLocks noGrp="1"/>
          </p:cNvSpPr>
          <p:nvPr>
            <p:ph type="subTitle" idx="1"/>
          </p:nvPr>
        </p:nvSpPr>
        <p:spPr>
          <a:xfrm>
            <a:off x="1295400" y="5181600"/>
            <a:ext cx="7239000" cy="1219200"/>
          </a:xfrm>
        </p:spPr>
        <p:txBody>
          <a:bodyPr>
            <a:normAutofit/>
          </a:bodyPr>
          <a:lstStyle/>
          <a:p>
            <a:r>
              <a:rPr lang="en-US" sz="5400" b="1" dirty="0" smtClean="0"/>
              <a:t>AWESOME STAFF!!!!</a:t>
            </a:r>
            <a:endParaRPr lang="en-US" sz="5400" b="1" dirty="0"/>
          </a:p>
        </p:txBody>
      </p:sp>
      <p:pic>
        <p:nvPicPr>
          <p:cNvPr id="11266" name="Picture 2"/>
          <p:cNvPicPr>
            <a:picLocks noChangeAspect="1" noChangeArrowheads="1"/>
          </p:cNvPicPr>
          <p:nvPr/>
        </p:nvPicPr>
        <p:blipFill>
          <a:blip r:embed="rId2" cstate="print"/>
          <a:srcRect/>
          <a:stretch>
            <a:fillRect/>
          </a:stretch>
        </p:blipFill>
        <p:spPr bwMode="auto">
          <a:xfrm>
            <a:off x="1752600" y="457200"/>
            <a:ext cx="5740400" cy="4191000"/>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09600"/>
            <a:ext cx="7924800" cy="1771650"/>
          </a:xfrm>
        </p:spPr>
        <p:txBody>
          <a:bodyPr/>
          <a:lstStyle/>
          <a:p>
            <a:pPr algn="r"/>
            <a:r>
              <a:rPr lang="en-US" dirty="0" smtClean="0"/>
              <a:t>#1</a:t>
            </a:r>
            <a:endParaRPr lang="en-US" dirty="0"/>
          </a:p>
        </p:txBody>
      </p:sp>
      <p:sp>
        <p:nvSpPr>
          <p:cNvPr id="3" name="Subtitle 2"/>
          <p:cNvSpPr>
            <a:spLocks noGrp="1"/>
          </p:cNvSpPr>
          <p:nvPr>
            <p:ph type="subTitle" idx="1"/>
          </p:nvPr>
        </p:nvSpPr>
        <p:spPr>
          <a:xfrm>
            <a:off x="1295400" y="685800"/>
            <a:ext cx="6400800" cy="1981200"/>
          </a:xfrm>
        </p:spPr>
        <p:txBody>
          <a:bodyPr>
            <a:normAutofit/>
          </a:bodyPr>
          <a:lstStyle/>
          <a:p>
            <a:pPr algn="r">
              <a:spcBef>
                <a:spcPts val="300"/>
              </a:spcBef>
            </a:pPr>
            <a:r>
              <a:rPr lang="en-US" sz="2800" dirty="0" smtClean="0"/>
              <a:t>Neither floods nor mutant viruses nor </a:t>
            </a:r>
          </a:p>
          <a:p>
            <a:pPr algn="r">
              <a:spcBef>
                <a:spcPts val="300"/>
              </a:spcBef>
            </a:pPr>
            <a:r>
              <a:rPr lang="en-US" sz="2800" dirty="0" smtClean="0"/>
              <a:t>a tanked economy can stop our commitment to improved </a:t>
            </a:r>
          </a:p>
          <a:p>
            <a:pPr algn="r">
              <a:spcBef>
                <a:spcPts val="300"/>
              </a:spcBef>
            </a:pPr>
            <a:r>
              <a:rPr lang="en-US" sz="2800" dirty="0" smtClean="0"/>
              <a:t>customer service.</a:t>
            </a:r>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1371600" y="2606778"/>
            <a:ext cx="4876800" cy="3660672"/>
          </a:xfrm>
          <a:prstGeom prst="rect">
            <a:avLst/>
          </a:prstGeom>
          <a:noFill/>
          <a:ln w="9525">
            <a:noFill/>
            <a:miter lim="800000"/>
            <a:headEnd/>
            <a:tailEnd/>
          </a:ln>
          <a:effectLst/>
        </p:spPr>
      </p:pic>
      <p:pic>
        <p:nvPicPr>
          <p:cNvPr id="5" name="Content Placeholder 4" descr="IowaWorks logo.jpg"/>
          <p:cNvPicPr>
            <a:picLocks noChangeAspect="1"/>
          </p:cNvPicPr>
          <p:nvPr/>
        </p:nvPicPr>
        <p:blipFill>
          <a:blip r:embed="rId3" cstate="print"/>
          <a:stretch>
            <a:fillRect/>
          </a:stretch>
        </p:blipFill>
        <p:spPr>
          <a:xfrm>
            <a:off x="7391400" y="6172200"/>
            <a:ext cx="1587500" cy="5143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Testimonial</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676400"/>
            <a:ext cx="7467600" cy="738664"/>
          </a:xfrm>
          <a:prstGeom prst="rect">
            <a:avLst/>
          </a:prstGeom>
          <a:noFill/>
        </p:spPr>
        <p:txBody>
          <a:bodyPr wrap="square" rtlCol="0">
            <a:spAutoFit/>
          </a:bodyPr>
          <a:lstStyle/>
          <a:p>
            <a:r>
              <a:rPr lang="en-US" sz="2400" dirty="0" smtClean="0"/>
              <a:t>Rosslyn </a:t>
            </a:r>
            <a:r>
              <a:rPr lang="en-US" sz="2400" dirty="0" err="1" smtClean="0"/>
              <a:t>Mulwa</a:t>
            </a:r>
            <a:r>
              <a:rPr lang="en-US" sz="2400" dirty="0" smtClean="0"/>
              <a:t> - Creston</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1435100" y="609600"/>
            <a:ext cx="7499350" cy="808038"/>
          </a:xfrm>
        </p:spPr>
        <p:txBody>
          <a:bodyPr vert="horz" wrap="square" lIns="91440" tIns="45720" rIns="91440" bIns="45720" numCol="1" anchorCtr="0" compatLnSpc="1">
            <a:prstTxWarp prst="textNoShape">
              <a:avLst/>
            </a:prstTxWarp>
          </a:bodyPr>
          <a:lstStyle/>
          <a:p>
            <a:r>
              <a:rPr lang="en-US" sz="3200" smtClean="0">
                <a:effectLst>
                  <a:outerShdw blurRad="38100" dist="38100" dir="2700000" algn="tl">
                    <a:srgbClr val="C0C0C0"/>
                  </a:outerShdw>
                </a:effectLst>
              </a:rPr>
              <a:t>Overview:  Iowa’s Integration Model</a:t>
            </a:r>
            <a:endParaRPr lang="en-US" smtClean="0">
              <a:effectLst>
                <a:outerShdw blurRad="38100" dist="38100" dir="2700000" algn="tl">
                  <a:srgbClr val="C0C0C0"/>
                </a:outerShdw>
              </a:effectLst>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graphicFrame>
        <p:nvGraphicFramePr>
          <p:cNvPr id="8236" name="Group 44"/>
          <p:cNvGraphicFramePr>
            <a:graphicFrameLocks noGrp="1"/>
          </p:cNvGraphicFramePr>
          <p:nvPr/>
        </p:nvGraphicFramePr>
        <p:xfrm>
          <a:off x="1752600" y="1524000"/>
          <a:ext cx="6477000" cy="3857879"/>
        </p:xfrm>
        <a:graphic>
          <a:graphicData uri="http://schemas.openxmlformats.org/drawingml/2006/table">
            <a:tbl>
              <a:tblPr/>
              <a:tblGrid>
                <a:gridCol w="3344863"/>
                <a:gridCol w="3132137"/>
              </a:tblGrid>
              <a:tr h="1044575">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Purposes:</a:t>
                      </a:r>
                    </a:p>
                    <a:p>
                      <a:pPr marL="452438" marR="0" lvl="0" indent="-369888" algn="l" defTabSz="914400" rtl="0" eaLnBrk="1" fontAlgn="base" latinLnBrk="0" hangingPunct="1">
                        <a:lnSpc>
                          <a:spcPct val="6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Demand-Driven, Skill-based</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Effective and Efficient</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Value-added Impact</a:t>
                      </a:r>
                      <a:endParaRPr kumimoji="0" lang="en-US" sz="1400" b="1"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Functions/Teams:</a:t>
                      </a:r>
                    </a:p>
                    <a:p>
                      <a:pPr marL="452438" marR="0" lvl="0" indent="-369888" algn="l" defTabSz="914400" rtl="0" eaLnBrk="1" fontAlgn="base" latinLnBrk="0" hangingPunct="1">
                        <a:lnSpc>
                          <a:spcPct val="6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Membership</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Skill Development</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Recruitment &amp; Placement</a:t>
                      </a:r>
                      <a:endParaRPr kumimoji="0" lang="en-US" sz="14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49350">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Customer Needs:</a:t>
                      </a:r>
                    </a:p>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Know Skills</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Improve Skills</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Get Job with Skills</a:t>
                      </a:r>
                      <a:endParaRPr kumimoji="0" lang="en-US" sz="1400" b="1"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Integrated Inputs/Outputs:</a:t>
                      </a:r>
                    </a:p>
                    <a:p>
                      <a:pPr marL="452438" marR="0" lvl="0" indent="-369888" algn="l" defTabSz="914400" rtl="0" eaLnBrk="1" fontAlgn="base" latinLnBrk="0" hangingPunct="1">
                        <a:lnSpc>
                          <a:spcPct val="6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Increased Volume</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More with Multiple Services</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Higher % Skill Enhancement</a:t>
                      </a:r>
                      <a:endParaRPr kumimoji="0" lang="en-US" sz="14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25575">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Methods:</a:t>
                      </a:r>
                    </a:p>
                    <a:p>
                      <a:pPr marL="452438" marR="0" lvl="0" indent="-369888" algn="l" defTabSz="914400" rtl="0" eaLnBrk="1" fontAlgn="base" latinLnBrk="0" hangingPunct="1">
                        <a:lnSpc>
                          <a:spcPct val="6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Integrated Customer Pool</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Integrated Flow and Services</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Integrated Staffing</a:t>
                      </a:r>
                      <a:endParaRPr kumimoji="0" lang="en-US" sz="1400" b="1"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2438" marR="0" lvl="0" indent="-369888" algn="l" defTabSz="914400" rtl="0" eaLnBrk="1" fontAlgn="base" latinLnBrk="0" hangingPunct="1">
                        <a:lnSpc>
                          <a:spcPct val="90000"/>
                        </a:lnSpc>
                        <a:spcBef>
                          <a:spcPts val="600"/>
                        </a:spcBef>
                        <a:spcAft>
                          <a:spcPct val="0"/>
                        </a:spcAft>
                        <a:buClr>
                          <a:schemeClr val="accent1"/>
                        </a:buClr>
                        <a:buSzPct val="80000"/>
                        <a:buFont typeface="Wingdings 2" pitchFamily="18" charset="2"/>
                        <a:buNone/>
                        <a:tabLst/>
                      </a:pPr>
                      <a:r>
                        <a:rPr kumimoji="0" lang="en-US" sz="1400" b="1" i="0" u="none" strike="noStrike" cap="none" normalizeH="0" baseline="0" smtClean="0">
                          <a:ln>
                            <a:noFill/>
                          </a:ln>
                          <a:solidFill>
                            <a:schemeClr val="tx1"/>
                          </a:solidFill>
                          <a:effectLst/>
                          <a:latin typeface="Arial" charset="0"/>
                        </a:rPr>
                        <a:t>3 Integrated Outcomes:</a:t>
                      </a:r>
                    </a:p>
                    <a:p>
                      <a:pPr marL="452438" marR="0" lvl="0" indent="-369888" algn="l" defTabSz="914400" rtl="0" eaLnBrk="1" fontAlgn="base" latinLnBrk="0" hangingPunct="1">
                        <a:lnSpc>
                          <a:spcPct val="60000"/>
                        </a:lnSpc>
                        <a:spcBef>
                          <a:spcPts val="600"/>
                        </a:spcBef>
                        <a:spcAft>
                          <a:spcPct val="0"/>
                        </a:spcAft>
                        <a:buClr>
                          <a:schemeClr val="accent1"/>
                        </a:buClr>
                        <a:buSzPct val="80000"/>
                        <a:buFont typeface="Wingdings 2" pitchFamily="18" charset="2"/>
                        <a:buNone/>
                        <a:tabLst/>
                      </a:pPr>
                      <a:endParaRPr kumimoji="0" lang="en-US" sz="800" b="0" i="0" u="none" strike="noStrike" cap="none" normalizeH="0" baseline="0" smtClean="0">
                        <a:ln>
                          <a:noFill/>
                        </a:ln>
                        <a:solidFill>
                          <a:schemeClr val="tx1"/>
                        </a:solidFill>
                        <a:effectLst/>
                        <a:latin typeface="Arial" charset="0"/>
                      </a:endParaRP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Entered Employment</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Labor-Market Retention</a:t>
                      </a:r>
                    </a:p>
                    <a:p>
                      <a:pPr marL="452438" marR="0" lvl="0" indent="-369888" algn="l" defTabSz="914400" rtl="0" eaLnBrk="1" fontAlgn="base" latinLnBrk="0" hangingPunct="1">
                        <a:lnSpc>
                          <a:spcPct val="60000"/>
                        </a:lnSpc>
                        <a:spcBef>
                          <a:spcPts val="600"/>
                        </a:spcBef>
                        <a:spcAft>
                          <a:spcPts val="600"/>
                        </a:spcAft>
                        <a:buClr>
                          <a:schemeClr val="accent1"/>
                        </a:buClr>
                        <a:buSzPct val="80000"/>
                        <a:buFont typeface="Wingdings 2" pitchFamily="18" charset="2"/>
                        <a:buNone/>
                        <a:tabLst/>
                      </a:pPr>
                      <a:r>
                        <a:rPr kumimoji="0" lang="en-US" sz="1400" b="0" i="0" u="none" strike="noStrike" cap="none" normalizeH="0" baseline="0" smtClean="0">
                          <a:ln>
                            <a:noFill/>
                          </a:ln>
                          <a:solidFill>
                            <a:schemeClr val="tx1"/>
                          </a:solidFill>
                          <a:effectLst/>
                          <a:latin typeface="Arial" charset="0"/>
                        </a:rPr>
                        <a:t>-	Earnings</a:t>
                      </a:r>
                      <a:endParaRPr kumimoji="0" lang="en-US" sz="14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bwMode="auto">
          <a:xfrm>
            <a:off x="1435100" y="609600"/>
            <a:ext cx="7499350" cy="808038"/>
          </a:xfrm>
          <a:noFill/>
        </p:spPr>
        <p:txBody>
          <a:bodyPr vert="horz" wrap="square" lIns="91440" tIns="45720" rIns="91440" bIns="45720" numCol="1" anchorCtr="0" compatLnSpc="1">
            <a:prstTxWarp prst="textNoShape">
              <a:avLst/>
            </a:prstTxWarp>
          </a:bodyPr>
          <a:lstStyle/>
          <a:p>
            <a:r>
              <a:rPr lang="en-US" sz="3600" smtClean="0">
                <a:effectLst>
                  <a:outerShdw blurRad="38100" dist="38100" dir="2700000" algn="tl">
                    <a:srgbClr val="C0C0C0"/>
                  </a:outerShdw>
                </a:effectLst>
              </a:rPr>
              <a:t>Integration Functions and Flow</a:t>
            </a:r>
            <a:endParaRPr lang="en-US" smtClean="0">
              <a:effectLst>
                <a:outerShdw blurRad="38100" dist="38100" dir="2700000" algn="tl">
                  <a:srgbClr val="C0C0C0"/>
                </a:outerShdw>
              </a:effectLst>
            </a:endParaRPr>
          </a:p>
        </p:txBody>
      </p:sp>
      <p:pic>
        <p:nvPicPr>
          <p:cNvPr id="32771" name="Content Placeholder 4" descr="IowaWorks logo.jpg"/>
          <p:cNvPicPr>
            <a:picLocks noGrp="1" noChangeAspect="1"/>
          </p:cNvPicPr>
          <p:nvPr>
            <p:ph idx="4294967295"/>
          </p:nvPr>
        </p:nvPicPr>
        <p:blipFill>
          <a:blip r:embed="rId3" cstate="print"/>
          <a:srcRect/>
          <a:stretch>
            <a:fillRect/>
          </a:stretch>
        </p:blipFill>
        <p:spPr>
          <a:xfrm>
            <a:off x="7391400" y="6172200"/>
            <a:ext cx="1587500" cy="514350"/>
          </a:xfrm>
        </p:spPr>
      </p:pic>
      <p:graphicFrame>
        <p:nvGraphicFramePr>
          <p:cNvPr id="32786" name="Object 18"/>
          <p:cNvGraphicFramePr>
            <a:graphicFrameLocks noChangeAspect="1"/>
          </p:cNvGraphicFramePr>
          <p:nvPr/>
        </p:nvGraphicFramePr>
        <p:xfrm>
          <a:off x="2057400" y="1684338"/>
          <a:ext cx="5640388" cy="4106862"/>
        </p:xfrm>
        <a:graphic>
          <a:graphicData uri="http://schemas.openxmlformats.org/presentationml/2006/ole">
            <p:oleObj spid="_x0000_s1026" name="Document" r:id="rId4" imgW="5638800" imgH="4105656" progId="Word.Document.8">
              <p:embed/>
            </p:oleObj>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Transition Process</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Six Month Transition Process</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447800" y="1676400"/>
            <a:ext cx="7467600" cy="3694113"/>
          </a:xfrm>
          <a:prstGeom prst="rect">
            <a:avLst/>
          </a:prstGeom>
          <a:noFill/>
          <a:ln w="9525">
            <a:noFill/>
            <a:miter lim="800000"/>
            <a:headEnd/>
            <a:tailEnd/>
          </a:ln>
        </p:spPr>
        <p:txBody>
          <a:bodyPr>
            <a:spAutoFit/>
          </a:bodyPr>
          <a:lstStyle/>
          <a:p>
            <a:r>
              <a:rPr lang="en-US" b="1">
                <a:latin typeface="Gill Sans MT" pitchFamily="34" charset="0"/>
              </a:rPr>
              <a:t>Month 1:   </a:t>
            </a:r>
            <a:r>
              <a:rPr lang="en-US">
                <a:latin typeface="Gill Sans MT" pitchFamily="34" charset="0"/>
              </a:rPr>
              <a:t>Designate local leadership team</a:t>
            </a:r>
          </a:p>
          <a:p>
            <a:endParaRPr lang="en-US">
              <a:latin typeface="Gill Sans MT" pitchFamily="34" charset="0"/>
            </a:endParaRPr>
          </a:p>
          <a:p>
            <a:endParaRPr lang="en-US">
              <a:latin typeface="Gill Sans MT" pitchFamily="34" charset="0"/>
            </a:endParaRPr>
          </a:p>
          <a:p>
            <a:r>
              <a:rPr lang="en-US" b="1">
                <a:latin typeface="Gill Sans MT" pitchFamily="34" charset="0"/>
              </a:rPr>
              <a:t>Month 2:  </a:t>
            </a:r>
            <a:r>
              <a:rPr lang="en-US">
                <a:latin typeface="Gill Sans MT" pitchFamily="34" charset="0"/>
              </a:rPr>
              <a:t>Start-up meetings; customer flow and floor planning; draft team assignments; begin regular integration staff meetings;  staff training;  cross training on program eligibility, services and performance.</a:t>
            </a:r>
          </a:p>
          <a:p>
            <a:endParaRPr lang="en-US">
              <a:latin typeface="Gill Sans MT" pitchFamily="34" charset="0"/>
            </a:endParaRPr>
          </a:p>
          <a:p>
            <a:endParaRPr lang="en-US">
              <a:latin typeface="Gill Sans MT" pitchFamily="34" charset="0"/>
            </a:endParaRPr>
          </a:p>
          <a:p>
            <a:r>
              <a:rPr lang="en-US" b="1">
                <a:latin typeface="Gill Sans MT" pitchFamily="34" charset="0"/>
              </a:rPr>
              <a:t>Month 3:  </a:t>
            </a:r>
            <a:r>
              <a:rPr lang="en-US">
                <a:latin typeface="Gill Sans MT" pitchFamily="34" charset="0"/>
              </a:rPr>
              <a:t>On-going meetings and communication;  finalize team assignments and floor plan; announce team assignments;  finalize dates/locations of state sponsored training; on-going staff training (UI internet claims, assessments, résumés, use of DOL and IWD job seeker resources); </a:t>
            </a:r>
          </a:p>
          <a:p>
            <a:endParaRPr lang="en-US">
              <a:latin typeface="Gill Sans MT"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6 Month Transition Process, </a:t>
            </a:r>
            <a:r>
              <a:rPr lang="en-US" dirty="0" err="1" smtClean="0"/>
              <a:t>con’t</a:t>
            </a:r>
            <a:endParaRPr lang="en-US" dirty="0"/>
          </a:p>
        </p:txBody>
      </p:sp>
      <p:sp>
        <p:nvSpPr>
          <p:cNvPr id="9219" name="Content Placeholder 2"/>
          <p:cNvSpPr>
            <a:spLocks noGrp="1"/>
          </p:cNvSpPr>
          <p:nvPr>
            <p:ph idx="1"/>
          </p:nvPr>
        </p:nvSpPr>
        <p:spPr/>
        <p:txBody>
          <a:bodyPr/>
          <a:lstStyle/>
          <a:p>
            <a:pPr eaLnBrk="1" hangingPunct="1">
              <a:buFont typeface="Wingdings 2" pitchFamily="18" charset="2"/>
              <a:buNone/>
            </a:pPr>
            <a:r>
              <a:rPr lang="en-US" sz="1800" b="1" smtClean="0"/>
              <a:t>Month 4:  </a:t>
            </a:r>
            <a:r>
              <a:rPr lang="en-US" sz="1800" smtClean="0"/>
              <a:t>Initial Briefing starts the 8 week countdown;  begin daily integration staff meetings; membership team training:  begin minor floor plan changes; have membership team visit an integrated center.</a:t>
            </a:r>
          </a:p>
          <a:p>
            <a:pPr eaLnBrk="1" hangingPunct="1">
              <a:buFont typeface="Wingdings 2" pitchFamily="18" charset="2"/>
              <a:buNone/>
            </a:pPr>
            <a:endParaRPr lang="en-US" sz="1800" smtClean="0"/>
          </a:p>
          <a:p>
            <a:pPr eaLnBrk="1" hangingPunct="1">
              <a:buFont typeface="Wingdings 2" pitchFamily="18" charset="2"/>
              <a:buNone/>
            </a:pPr>
            <a:r>
              <a:rPr lang="en-US" sz="1800" b="1" smtClean="0"/>
              <a:t>Month 5:</a:t>
            </a:r>
            <a:r>
              <a:rPr lang="en-US" sz="1800" smtClean="0"/>
              <a:t>  Skills development team training early in the month;  recruitment and placement team training in the middle of the month; have SD and R&amp;P team members visit integrated centers; “soft launch” for current customers; complete floor plan revisions for membership area;  team members should practice new functions; detailed review of training received.</a:t>
            </a:r>
          </a:p>
          <a:p>
            <a:pPr eaLnBrk="1" hangingPunct="1">
              <a:buFont typeface="Wingdings 2" pitchFamily="18" charset="2"/>
              <a:buNone/>
            </a:pPr>
            <a:endParaRPr lang="en-US" sz="1800" smtClean="0"/>
          </a:p>
          <a:p>
            <a:pPr eaLnBrk="1" hangingPunct="1">
              <a:buFont typeface="Wingdings 2" pitchFamily="18" charset="2"/>
              <a:buNone/>
            </a:pPr>
            <a:r>
              <a:rPr lang="en-US" sz="1800" b="1" smtClean="0"/>
              <a:t>Month 6:  </a:t>
            </a:r>
            <a:r>
              <a:rPr lang="en-US" sz="1800" smtClean="0"/>
              <a:t>In the 2 weeks between soft launch and live launch:  Floor plan revisions complete;  new equipment installed;  final review of launch check lists;  “dress rehearsal” followed the next day by live launch.</a:t>
            </a:r>
          </a:p>
        </p:txBody>
      </p:sp>
      <p:pic>
        <p:nvPicPr>
          <p:cNvPr id="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bwMode="auto">
          <a:xfrm>
            <a:off x="1295400" y="457200"/>
            <a:ext cx="7499350" cy="1143000"/>
          </a:xfrm>
          <a:noFill/>
        </p:spPr>
        <p:txBody>
          <a:bodyPr vert="horz" wrap="square" lIns="91440" tIns="45720" rIns="91440" bIns="45720" numCol="1" anchorCtr="0" compatLnSpc="1">
            <a:prstTxWarp prst="textNoShape">
              <a:avLst/>
            </a:prstTxWarp>
          </a:bodyPr>
          <a:lstStyle/>
          <a:p>
            <a:r>
              <a:rPr lang="en-US" sz="4400" smtClean="0">
                <a:effectLst>
                  <a:outerShdw blurRad="38100" dist="38100" dir="2700000" algn="tl">
                    <a:srgbClr val="C0C0C0"/>
                  </a:outerShdw>
                </a:effectLst>
              </a:rPr>
              <a:t>Integration Forum Agenda</a:t>
            </a:r>
            <a:endParaRPr lang="en-US" smtClean="0">
              <a:effectLst>
                <a:outerShdw blurRad="38100" dist="38100" dir="2700000" algn="tl">
                  <a:srgbClr val="C0C0C0"/>
                </a:outerShdw>
              </a:effectLst>
            </a:endParaRPr>
          </a:p>
        </p:txBody>
      </p:sp>
      <p:pic>
        <p:nvPicPr>
          <p:cNvPr id="26627" name="Content Placeholder 4" descr="IowaWorks logo.jpg"/>
          <p:cNvPicPr>
            <a:picLocks noGrp="1" noChangeAspect="1"/>
          </p:cNvPicPr>
          <p:nvPr>
            <p:ph idx="4294967295"/>
          </p:nvPr>
        </p:nvPicPr>
        <p:blipFill>
          <a:blip r:embed="rId2" cstate="print"/>
          <a:srcRect/>
          <a:stretch>
            <a:fillRect/>
          </a:stretch>
        </p:blipFill>
        <p:spPr>
          <a:xfrm>
            <a:off x="7391400" y="6172200"/>
            <a:ext cx="1587500" cy="514350"/>
          </a:xfrm>
        </p:spPr>
      </p:pic>
      <p:sp>
        <p:nvSpPr>
          <p:cNvPr id="26628" name="Text Box 4"/>
          <p:cNvSpPr txBox="1">
            <a:spLocks noChangeArrowheads="1"/>
          </p:cNvSpPr>
          <p:nvPr/>
        </p:nvSpPr>
        <p:spPr bwMode="auto">
          <a:xfrm>
            <a:off x="1524000" y="1524000"/>
            <a:ext cx="6629400" cy="4570482"/>
          </a:xfrm>
          <a:prstGeom prst="rect">
            <a:avLst/>
          </a:prstGeom>
          <a:noFill/>
          <a:ln w="9525">
            <a:noFill/>
            <a:miter lim="800000"/>
            <a:headEnd/>
            <a:tailEnd/>
          </a:ln>
          <a:effectLst/>
        </p:spPr>
        <p:txBody>
          <a:bodyPr>
            <a:spAutoFit/>
          </a:bodyPr>
          <a:lstStyle/>
          <a:p>
            <a:pPr>
              <a:spcBef>
                <a:spcPct val="50000"/>
              </a:spcBef>
              <a:tabLst>
                <a:tab pos="452438" algn="l"/>
              </a:tabLst>
            </a:pPr>
            <a:r>
              <a:rPr lang="en-US" sz="2000" dirty="0"/>
              <a:t>Welcome</a:t>
            </a:r>
            <a:endParaRPr lang="en-US" dirty="0"/>
          </a:p>
          <a:p>
            <a:pPr>
              <a:spcBef>
                <a:spcPct val="50000"/>
              </a:spcBef>
              <a:tabLst>
                <a:tab pos="452438" algn="l"/>
              </a:tabLst>
            </a:pPr>
            <a:r>
              <a:rPr lang="en-US" sz="2000" dirty="0"/>
              <a:t>Integration Milestones:  Where We Are Today</a:t>
            </a:r>
            <a:endParaRPr lang="en-US" dirty="0"/>
          </a:p>
          <a:p>
            <a:pPr>
              <a:spcBef>
                <a:spcPct val="50000"/>
              </a:spcBef>
              <a:tabLst>
                <a:tab pos="452438" algn="l"/>
              </a:tabLst>
            </a:pPr>
            <a:r>
              <a:rPr lang="en-US" sz="2000" dirty="0"/>
              <a:t>Top 12 Challenges</a:t>
            </a:r>
            <a:endParaRPr lang="en-US" dirty="0"/>
          </a:p>
          <a:p>
            <a:pPr>
              <a:spcBef>
                <a:spcPct val="50000"/>
              </a:spcBef>
              <a:tabLst>
                <a:tab pos="452438" algn="l"/>
              </a:tabLst>
            </a:pPr>
            <a:r>
              <a:rPr lang="en-US" sz="2000" dirty="0"/>
              <a:t>Integration Details:</a:t>
            </a:r>
          </a:p>
          <a:p>
            <a:pPr>
              <a:lnSpc>
                <a:spcPct val="80000"/>
              </a:lnSpc>
              <a:spcBef>
                <a:spcPct val="50000"/>
              </a:spcBef>
              <a:tabLst>
                <a:tab pos="452438" algn="l"/>
              </a:tabLst>
            </a:pPr>
            <a:r>
              <a:rPr lang="en-US" sz="1400" dirty="0"/>
              <a:t>	Transition Process		 </a:t>
            </a:r>
            <a:r>
              <a:rPr lang="en-US" sz="1400" dirty="0" smtClean="0"/>
              <a:t>	Program </a:t>
            </a:r>
            <a:r>
              <a:rPr lang="en-US" sz="1400" dirty="0"/>
              <a:t>Integration</a:t>
            </a:r>
          </a:p>
          <a:p>
            <a:pPr>
              <a:lnSpc>
                <a:spcPct val="80000"/>
              </a:lnSpc>
              <a:spcBef>
                <a:spcPct val="50000"/>
              </a:spcBef>
              <a:tabLst>
                <a:tab pos="452438" algn="l"/>
              </a:tabLst>
            </a:pPr>
            <a:r>
              <a:rPr lang="en-US" sz="1400" dirty="0"/>
              <a:t>	Human Resource Operations	</a:t>
            </a:r>
            <a:r>
              <a:rPr lang="en-US" sz="1400" dirty="0" smtClean="0"/>
              <a:t>	Customer </a:t>
            </a:r>
            <a:r>
              <a:rPr lang="en-US" sz="1400" dirty="0"/>
              <a:t>Feedback</a:t>
            </a:r>
          </a:p>
          <a:p>
            <a:pPr>
              <a:lnSpc>
                <a:spcPct val="80000"/>
              </a:lnSpc>
              <a:spcBef>
                <a:spcPct val="50000"/>
              </a:spcBef>
              <a:tabLst>
                <a:tab pos="452438" algn="l"/>
              </a:tabLst>
            </a:pPr>
            <a:r>
              <a:rPr lang="en-US" sz="1400" dirty="0"/>
              <a:t>	Facilities			Materials &amp; Documents</a:t>
            </a:r>
          </a:p>
          <a:p>
            <a:pPr>
              <a:lnSpc>
                <a:spcPct val="80000"/>
              </a:lnSpc>
              <a:spcBef>
                <a:spcPct val="50000"/>
              </a:spcBef>
              <a:tabLst>
                <a:tab pos="452438" algn="l"/>
              </a:tabLst>
            </a:pPr>
            <a:r>
              <a:rPr lang="en-US" sz="1400" dirty="0"/>
              <a:t>	Customer Flow and Processes	Assessment &amp; Evaluation	</a:t>
            </a:r>
          </a:p>
          <a:p>
            <a:pPr>
              <a:lnSpc>
                <a:spcPct val="80000"/>
              </a:lnSpc>
              <a:spcBef>
                <a:spcPct val="50000"/>
              </a:spcBef>
              <a:tabLst>
                <a:tab pos="452438" algn="l"/>
              </a:tabLst>
            </a:pPr>
            <a:r>
              <a:rPr lang="en-US" sz="1400" dirty="0"/>
              <a:t>	Integrated Services</a:t>
            </a:r>
          </a:p>
          <a:p>
            <a:pPr>
              <a:spcBef>
                <a:spcPct val="50000"/>
              </a:spcBef>
              <a:tabLst>
                <a:tab pos="452438" algn="l"/>
              </a:tabLst>
            </a:pPr>
            <a:r>
              <a:rPr lang="en-US" sz="2000" dirty="0"/>
              <a:t>What’s Next</a:t>
            </a:r>
          </a:p>
          <a:p>
            <a:pPr>
              <a:spcBef>
                <a:spcPct val="50000"/>
              </a:spcBef>
              <a:tabLst>
                <a:tab pos="452438" algn="l"/>
              </a:tabLst>
            </a:pPr>
            <a:r>
              <a:rPr lang="en-US" sz="2000" dirty="0"/>
              <a:t>Questions and Answers</a:t>
            </a:r>
          </a:p>
          <a:p>
            <a:pPr>
              <a:spcBef>
                <a:spcPct val="50000"/>
              </a:spcBef>
              <a:tabLst>
                <a:tab pos="452438" algn="l"/>
              </a:tabLst>
            </a:pPr>
            <a:r>
              <a:rPr lang="en-US" sz="2000" dirty="0"/>
              <a:t>What You Can Do Now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Key transition planning points</a:t>
            </a:r>
            <a:endParaRPr lang="en-US" dirty="0"/>
          </a:p>
        </p:txBody>
      </p:sp>
      <p:sp>
        <p:nvSpPr>
          <p:cNvPr id="10243" name="Content Placeholder 2"/>
          <p:cNvSpPr>
            <a:spLocks noGrp="1"/>
          </p:cNvSpPr>
          <p:nvPr>
            <p:ph idx="1"/>
          </p:nvPr>
        </p:nvSpPr>
        <p:spPr/>
        <p:txBody>
          <a:bodyPr/>
          <a:lstStyle/>
          <a:p>
            <a:pPr eaLnBrk="1" hangingPunct="1"/>
            <a:endParaRPr lang="en-US" sz="2000" dirty="0" smtClean="0"/>
          </a:p>
          <a:p>
            <a:pPr eaLnBrk="1" hangingPunct="1"/>
            <a:r>
              <a:rPr lang="en-US" sz="2000" dirty="0" smtClean="0"/>
              <a:t>Information and Communication</a:t>
            </a:r>
          </a:p>
          <a:p>
            <a:pPr eaLnBrk="1" hangingPunct="1"/>
            <a:r>
              <a:rPr lang="en-US" sz="2000" dirty="0" smtClean="0"/>
              <a:t>Team building</a:t>
            </a:r>
          </a:p>
          <a:p>
            <a:pPr eaLnBrk="1" hangingPunct="1"/>
            <a:r>
              <a:rPr lang="en-US" sz="2000" dirty="0" smtClean="0"/>
              <a:t>Practice and preparation</a:t>
            </a:r>
          </a:p>
          <a:p>
            <a:pPr eaLnBrk="1" hangingPunct="1"/>
            <a:r>
              <a:rPr lang="en-US" sz="2000" dirty="0" smtClean="0"/>
              <a:t>Staff training and cross training</a:t>
            </a:r>
          </a:p>
          <a:p>
            <a:pPr eaLnBrk="1" hangingPunct="1"/>
            <a:r>
              <a:rPr lang="en-US" sz="2000" dirty="0" smtClean="0"/>
              <a:t>Watch for and share “Light Bulb” moments</a:t>
            </a:r>
          </a:p>
          <a:p>
            <a:pPr eaLnBrk="1" hangingPunct="1"/>
            <a:r>
              <a:rPr lang="en-US" sz="2000" dirty="0" smtClean="0"/>
              <a:t>Customer comments are excellent</a:t>
            </a:r>
          </a:p>
          <a:p>
            <a:pPr eaLnBrk="1" hangingPunct="1"/>
            <a:r>
              <a:rPr lang="en-US" sz="2000" dirty="0" smtClean="0"/>
              <a:t>Integrated staff survey results</a:t>
            </a:r>
          </a:p>
          <a:p>
            <a:pPr lvl="1" eaLnBrk="1" hangingPunct="1"/>
            <a:r>
              <a:rPr lang="en-US" sz="1800" dirty="0" smtClean="0"/>
              <a:t>93% believe integration has been positive for customers</a:t>
            </a:r>
          </a:p>
          <a:p>
            <a:pPr lvl="1" eaLnBrk="1" hangingPunct="1"/>
            <a:r>
              <a:rPr lang="en-US" sz="1800" dirty="0" smtClean="0"/>
              <a:t>90% felt the transition went pretty well and understood the process</a:t>
            </a:r>
          </a:p>
          <a:p>
            <a:pPr lvl="1" eaLnBrk="1" hangingPunct="1"/>
            <a:r>
              <a:rPr lang="en-US" sz="1800" dirty="0" smtClean="0"/>
              <a:t>76% are committed to the integrated service model</a:t>
            </a:r>
          </a:p>
          <a:p>
            <a:pPr lvl="1" eaLnBrk="1" hangingPunct="1"/>
            <a:r>
              <a:rPr lang="en-US" sz="1800" dirty="0" smtClean="0"/>
              <a:t>Most negative comments involve staffing and workload issues</a:t>
            </a:r>
          </a:p>
          <a:p>
            <a:pPr lvl="1" eaLnBrk="1" hangingPunct="1"/>
            <a:endParaRPr lang="en-US" sz="1600" dirty="0" smtClean="0"/>
          </a:p>
          <a:p>
            <a:pPr eaLnBrk="1" hangingPunct="1"/>
            <a:endParaRPr lang="en-US" sz="2000" dirty="0" smtClean="0"/>
          </a:p>
          <a:p>
            <a:pPr eaLnBrk="1" hangingPunct="1"/>
            <a:endParaRPr lang="en-US" sz="2000" dirty="0" smtClean="0"/>
          </a:p>
          <a:p>
            <a:pPr eaLnBrk="1" hangingPunct="1"/>
            <a:endParaRPr lang="en-US" dirty="0" smtClean="0"/>
          </a:p>
        </p:txBody>
      </p:sp>
      <p:pic>
        <p:nvPicPr>
          <p:cNvPr id="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Resource Operations</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Resource Operations</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143001"/>
            <a:ext cx="7467600" cy="4616648"/>
          </a:xfrm>
          <a:prstGeom prst="rect">
            <a:avLst/>
          </a:prstGeom>
          <a:noFill/>
        </p:spPr>
        <p:txBody>
          <a:bodyPr wrap="square" rtlCol="0">
            <a:spAutoFit/>
          </a:bodyPr>
          <a:lstStyle/>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Each leader effectively demonstrates unique requirements of assigned function (Regional Area Coordinator, Site Coordinator, Team Leader).</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Leaders function as a team, document team activities and have established team operations.</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Salary cost-sharing agreements are executed (if relevant.)</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Staff understand and can explain leaders’ functions; and understand difference between functional supervisor and HR supervisor.</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Staff are organized into functional teams; operate as a team; and all team members share all team functions</a:t>
            </a:r>
          </a:p>
          <a:p>
            <a:endParaRPr lang="en-US" sz="1400" dirty="0" smtClean="0">
              <a:latin typeface="Arial Narrow"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Resource Operations</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334631"/>
            <a:ext cx="7467600" cy="4093428"/>
          </a:xfrm>
          <a:prstGeom prst="rect">
            <a:avLst/>
          </a:prstGeom>
          <a:noFill/>
        </p:spPr>
        <p:txBody>
          <a:bodyPr wrap="square" rtlCol="0">
            <a:spAutoFit/>
          </a:bodyPr>
          <a:lstStyle/>
          <a:p>
            <a:pPr>
              <a:buFont typeface="Arial" pitchFamily="34" charset="0"/>
              <a:buChar char="•"/>
            </a:pPr>
            <a:r>
              <a:rPr lang="en-US" sz="2000" dirty="0" smtClean="0">
                <a:latin typeface="Arial Narrow" pitchFamily="34" charset="0"/>
              </a:rPr>
              <a:t>.For those team members that have a unique function not shared by other members, rationale exists to explain this.</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Staff on each team can describe their own team function and the functions of other teams.</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Staff training on team function is ongoing and hiring reflects integration principles.  New staff receive adequate training before delivering any team functions.</a:t>
            </a:r>
          </a:p>
          <a:p>
            <a:endParaRPr lang="en-US" sz="2000" dirty="0" smtClean="0">
              <a:latin typeface="Arial Narrow" pitchFamily="34" charset="0"/>
            </a:endParaRPr>
          </a:p>
          <a:p>
            <a:pPr>
              <a:buFont typeface="Arial" pitchFamily="34" charset="0"/>
              <a:buChar char="•"/>
            </a:pPr>
            <a:r>
              <a:rPr lang="en-US" sz="2000" dirty="0" smtClean="0">
                <a:latin typeface="Arial Narrow" pitchFamily="34" charset="0"/>
              </a:rPr>
              <a:t> Process exists for permanent or temporary staff transfers between teams, and includes adequate training.  This includes standards for staff “covering” for other team members.</a:t>
            </a:r>
            <a:endParaRPr lang="en-US" sz="2000" dirty="0">
              <a:latin typeface="Arial Narrow"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Facilities &amp; Branding</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Integration Premises Policy</a:t>
            </a:r>
            <a:endParaRPr lang="en-US" dirty="0"/>
          </a:p>
        </p:txBody>
      </p:sp>
      <p:sp>
        <p:nvSpPr>
          <p:cNvPr id="8195" name="Content Placeholder 2"/>
          <p:cNvSpPr>
            <a:spLocks noGrp="1"/>
          </p:cNvSpPr>
          <p:nvPr>
            <p:ph idx="1"/>
          </p:nvPr>
        </p:nvSpPr>
        <p:spPr>
          <a:xfrm>
            <a:off x="1435100" y="1752600"/>
            <a:ext cx="7499350" cy="4495800"/>
          </a:xfrm>
        </p:spPr>
        <p:txBody>
          <a:bodyPr/>
          <a:lstStyle/>
          <a:p>
            <a:pPr eaLnBrk="1" hangingPunct="1"/>
            <a:r>
              <a:rPr lang="en-US" smtClean="0"/>
              <a:t>Encourage and foster teamwork amongst workforce system staff across program boundaries </a:t>
            </a:r>
          </a:p>
          <a:p>
            <a:pPr eaLnBrk="1" hangingPunct="1"/>
            <a:endParaRPr lang="en-US" smtClean="0"/>
          </a:p>
          <a:p>
            <a:pPr eaLnBrk="1" hangingPunct="1"/>
            <a:r>
              <a:rPr lang="en-US" smtClean="0"/>
              <a:t>Provide more direct and immediate contact with customers and deliver more needed services to more customers.</a:t>
            </a:r>
          </a:p>
          <a:p>
            <a:pPr eaLnBrk="1" hangingPunct="1">
              <a:buFont typeface="Wingdings 2" pitchFamily="18" charset="2"/>
              <a:buNone/>
            </a:pPr>
            <a:endParaRPr lang="en-US" smtClean="0"/>
          </a:p>
          <a:p>
            <a:pPr eaLnBrk="1" hangingPunct="1"/>
            <a:endParaRPr lang="en-US" smtClean="0"/>
          </a:p>
        </p:txBody>
      </p:sp>
      <p:pic>
        <p:nvPicPr>
          <p:cNvPr id="8196" name="Content Placeholder 4" descr="IowaWorks logo.jpg"/>
          <p:cNvPicPr>
            <a:picLocks noChangeAspect="1"/>
          </p:cNvPicPr>
          <p:nvPr/>
        </p:nvPicPr>
        <p:blipFill>
          <a:blip r:embed="rId3"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Key Elements – Premises Policy</a:t>
            </a:r>
            <a:endParaRPr lang="en-US" dirty="0"/>
          </a:p>
        </p:txBody>
      </p:sp>
      <p:sp>
        <p:nvSpPr>
          <p:cNvPr id="9219" name="Content Placeholder 2"/>
          <p:cNvSpPr>
            <a:spLocks noGrp="1"/>
          </p:cNvSpPr>
          <p:nvPr>
            <p:ph idx="1"/>
          </p:nvPr>
        </p:nvSpPr>
        <p:spPr>
          <a:xfrm>
            <a:off x="1435100" y="1371600"/>
            <a:ext cx="7499350" cy="4876800"/>
          </a:xfrm>
        </p:spPr>
        <p:txBody>
          <a:bodyPr>
            <a:normAutofit lnSpcReduction="10000"/>
          </a:bodyPr>
          <a:lstStyle/>
          <a:p>
            <a:pPr eaLnBrk="1" hangingPunct="1"/>
            <a:r>
              <a:rPr lang="en-US" smtClean="0"/>
              <a:t>Integrated staff members shall work in functional teams, or be assigned a specific set of functions within the model </a:t>
            </a:r>
          </a:p>
          <a:p>
            <a:pPr eaLnBrk="1" hangingPunct="1"/>
            <a:r>
              <a:rPr lang="en-US" smtClean="0"/>
              <a:t>Staff will work in close physical proximity to other staff performing the same function or on the same team; regardless of program funding stream</a:t>
            </a:r>
          </a:p>
          <a:p>
            <a:pPr eaLnBrk="1" hangingPunct="1"/>
            <a:r>
              <a:rPr lang="en-US" smtClean="0"/>
              <a:t>Staff will have similar office space as other members providing the same functions</a:t>
            </a:r>
            <a:br>
              <a:rPr lang="en-US" smtClean="0"/>
            </a:br>
            <a:r>
              <a:rPr lang="en-US" smtClean="0"/>
              <a:t>on the same team.</a:t>
            </a:r>
          </a:p>
          <a:p>
            <a:pPr eaLnBrk="1" hangingPunct="1"/>
            <a:endParaRPr lang="en-US" smtClean="0"/>
          </a:p>
        </p:txBody>
      </p:sp>
      <p:pic>
        <p:nvPicPr>
          <p:cNvPr id="9220"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Key Elements – Premises Policy</a:t>
            </a:r>
            <a:endParaRPr lang="en-US" dirty="0"/>
          </a:p>
        </p:txBody>
      </p:sp>
      <p:sp>
        <p:nvSpPr>
          <p:cNvPr id="10243" name="Content Placeholder 2"/>
          <p:cNvSpPr>
            <a:spLocks noGrp="1"/>
          </p:cNvSpPr>
          <p:nvPr>
            <p:ph idx="1"/>
          </p:nvPr>
        </p:nvSpPr>
        <p:spPr/>
        <p:txBody>
          <a:bodyPr/>
          <a:lstStyle/>
          <a:p>
            <a:pPr eaLnBrk="1" hangingPunct="1"/>
            <a:r>
              <a:rPr lang="en-US" smtClean="0"/>
              <a:t>Staff must have open and unhampered access to other staff performing the same function; and customers receiving services under the function. </a:t>
            </a:r>
          </a:p>
          <a:p>
            <a:pPr eaLnBrk="1" hangingPunct="1"/>
            <a:endParaRPr lang="en-US" smtClean="0"/>
          </a:p>
          <a:p>
            <a:pPr eaLnBrk="1" hangingPunct="1"/>
            <a:r>
              <a:rPr lang="en-US" smtClean="0"/>
              <a:t>The staff/team shall be located in the area on a floor plan that is the same area where customers will receive the services of the team/function.</a:t>
            </a:r>
          </a:p>
          <a:p>
            <a:pPr eaLnBrk="1" hangingPunct="1"/>
            <a:endParaRPr lang="en-US" smtClean="0"/>
          </a:p>
        </p:txBody>
      </p:sp>
      <p:pic>
        <p:nvPicPr>
          <p:cNvPr id="1024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Confidentiality vs. Privacy	</a:t>
            </a:r>
            <a:endParaRPr lang="en-US" dirty="0"/>
          </a:p>
        </p:txBody>
      </p:sp>
      <p:sp>
        <p:nvSpPr>
          <p:cNvPr id="11267" name="Content Placeholder 2"/>
          <p:cNvSpPr>
            <a:spLocks noGrp="1"/>
          </p:cNvSpPr>
          <p:nvPr>
            <p:ph idx="1"/>
          </p:nvPr>
        </p:nvSpPr>
        <p:spPr/>
        <p:txBody>
          <a:bodyPr/>
          <a:lstStyle/>
          <a:p>
            <a:pPr eaLnBrk="1" hangingPunct="1"/>
            <a:r>
              <a:rPr lang="en-US" smtClean="0"/>
              <a:t>Nothing in this policy shall, in any way, alter Iowa’s rules, standards or ethical principles relating to confidentiality of customer data and information.  </a:t>
            </a:r>
          </a:p>
          <a:p>
            <a:pPr eaLnBrk="1" hangingPunct="1"/>
            <a:endParaRPr lang="en-US" smtClean="0"/>
          </a:p>
          <a:p>
            <a:pPr eaLnBrk="1" hangingPunct="1"/>
            <a:r>
              <a:rPr lang="en-US" smtClean="0"/>
              <a:t>Furthermore, at the customers’ request, staff will continue to access and use alternative office space if needed to increase the privacy of any transaction. </a:t>
            </a:r>
          </a:p>
          <a:p>
            <a:pPr eaLnBrk="1" hangingPunct="1"/>
            <a:endParaRPr lang="en-US" smtClean="0"/>
          </a:p>
        </p:txBody>
      </p:sp>
      <p:pic>
        <p:nvPicPr>
          <p:cNvPr id="11268"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Council Bluffs – Pre-Integration</a:t>
            </a:r>
            <a:endParaRPr lang="en-US" dirty="0"/>
          </a:p>
        </p:txBody>
      </p:sp>
      <p:pic>
        <p:nvPicPr>
          <p:cNvPr id="12291" name="Content Placeholder 3" descr="CB Floorplan - Pre-integration 9-09.jpg"/>
          <p:cNvPicPr>
            <a:picLocks noGrp="1" noChangeAspect="1"/>
          </p:cNvPicPr>
          <p:nvPr>
            <p:ph idx="1"/>
          </p:nvPr>
        </p:nvPicPr>
        <p:blipFill>
          <a:blip r:embed="rId2" cstate="print"/>
          <a:srcRect/>
          <a:stretch>
            <a:fillRect/>
          </a:stretch>
        </p:blipFill>
        <p:spPr>
          <a:xfrm>
            <a:off x="1066800" y="1066800"/>
            <a:ext cx="5486400" cy="5608638"/>
          </a:xfrm>
        </p:spPr>
      </p:pic>
      <p:sp>
        <p:nvSpPr>
          <p:cNvPr id="5" name="Content Placeholder 2"/>
          <p:cNvSpPr txBox="1">
            <a:spLocks/>
          </p:cNvSpPr>
          <p:nvPr/>
        </p:nvSpPr>
        <p:spPr bwMode="auto">
          <a:xfrm>
            <a:off x="6400800" y="1600200"/>
            <a:ext cx="2743200" cy="4648200"/>
          </a:xfrm>
          <a:prstGeom prst="rect">
            <a:avLst/>
          </a:prstGeom>
          <a:noFill/>
          <a:ln w="9525">
            <a:noFill/>
            <a:miter lim="800000"/>
            <a:headEnd/>
            <a:tailEnd/>
          </a:ln>
        </p:spPr>
        <p:txBody>
          <a:bodyPr/>
          <a:lstStyle/>
          <a:p>
            <a:pPr marL="365125" indent="-282575">
              <a:spcBef>
                <a:spcPts val="600"/>
              </a:spcBef>
              <a:buClr>
                <a:schemeClr val="accent1"/>
              </a:buClr>
              <a:buSzPct val="80000"/>
              <a:buFont typeface="Wingdings 2" pitchFamily="18" charset="2"/>
              <a:buChar char=""/>
              <a:defRPr/>
            </a:pPr>
            <a:r>
              <a:rPr lang="en-US" sz="3200" dirty="0">
                <a:latin typeface="+mn-lt"/>
              </a:rPr>
              <a:t>Front Desk</a:t>
            </a:r>
          </a:p>
          <a:p>
            <a:pPr marL="365125" indent="-282575">
              <a:spcBef>
                <a:spcPts val="600"/>
              </a:spcBef>
              <a:buClr>
                <a:schemeClr val="accent1"/>
              </a:buClr>
              <a:buSzPct val="80000"/>
              <a:buFont typeface="Wingdings 2" pitchFamily="18" charset="2"/>
              <a:buChar char=""/>
              <a:defRPr/>
            </a:pPr>
            <a:endParaRPr lang="en-US" sz="3200" dirty="0">
              <a:latin typeface="+mn-lt"/>
            </a:endParaRPr>
          </a:p>
          <a:p>
            <a:pPr marL="365125" indent="-282575">
              <a:spcBef>
                <a:spcPts val="600"/>
              </a:spcBef>
              <a:buClr>
                <a:schemeClr val="accent1"/>
              </a:buClr>
              <a:buSzPct val="80000"/>
              <a:buFont typeface="Wingdings 2" pitchFamily="18" charset="2"/>
              <a:buChar char=""/>
              <a:defRPr/>
            </a:pPr>
            <a:r>
              <a:rPr lang="en-US" sz="3200" dirty="0">
                <a:latin typeface="+mn-lt"/>
              </a:rPr>
              <a:t>24 Customer Access Points</a:t>
            </a:r>
          </a:p>
          <a:p>
            <a:pPr marL="365125" indent="-282575">
              <a:spcBef>
                <a:spcPts val="600"/>
              </a:spcBef>
              <a:buClr>
                <a:schemeClr val="accent1"/>
              </a:buClr>
              <a:buSzPct val="80000"/>
              <a:buFont typeface="Wingdings 2" pitchFamily="18" charset="2"/>
              <a:buChar char=""/>
              <a:defRPr/>
            </a:pPr>
            <a:endParaRPr lang="en-US" sz="3200" dirty="0">
              <a:latin typeface="+mn-lt"/>
            </a:endParaRPr>
          </a:p>
          <a:p>
            <a:pPr marL="365125" indent="-282575">
              <a:spcBef>
                <a:spcPts val="600"/>
              </a:spcBef>
              <a:buClr>
                <a:schemeClr val="accent1"/>
              </a:buClr>
              <a:buSzPct val="80000"/>
              <a:buFont typeface="Wingdings 2" pitchFamily="18" charset="2"/>
              <a:buChar char=""/>
              <a:defRPr/>
            </a:pPr>
            <a:r>
              <a:rPr lang="en-US" sz="3200" dirty="0">
                <a:latin typeface="+mn-lt"/>
              </a:rPr>
              <a:t>19 Staff</a:t>
            </a:r>
          </a:p>
          <a:p>
            <a:pPr marL="365125" indent="-282575">
              <a:spcBef>
                <a:spcPts val="600"/>
              </a:spcBef>
              <a:buClr>
                <a:schemeClr val="accent1"/>
              </a:buClr>
              <a:buSzPct val="80000"/>
              <a:buFont typeface="Wingdings 2" pitchFamily="18" charset="2"/>
              <a:buChar char=""/>
              <a:defRPr/>
            </a:pPr>
            <a:endParaRPr lang="en-US" sz="32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bwMode="auto">
          <a:xfrm>
            <a:off x="1295400" y="457200"/>
            <a:ext cx="7499350" cy="1143000"/>
          </a:xfrm>
          <a:noFill/>
        </p:spPr>
        <p:txBody>
          <a:bodyPr vert="horz" wrap="square" lIns="91440" tIns="45720" rIns="91440" bIns="45720" numCol="1" anchorCtr="0" compatLnSpc="1">
            <a:prstTxWarp prst="textNoShape">
              <a:avLst/>
            </a:prstTxWarp>
          </a:bodyPr>
          <a:lstStyle/>
          <a:p>
            <a:r>
              <a:rPr lang="en-US" sz="4400" smtClean="0">
                <a:effectLst>
                  <a:outerShdw blurRad="38100" dist="38100" dir="2700000" algn="tl">
                    <a:srgbClr val="C0C0C0"/>
                  </a:outerShdw>
                </a:effectLst>
              </a:rPr>
              <a:t>Integration Learning Labs</a:t>
            </a:r>
            <a:endParaRPr lang="en-US" smtClean="0">
              <a:effectLst>
                <a:outerShdw blurRad="38100" dist="38100" dir="2700000" algn="tl">
                  <a:srgbClr val="C0C0C0"/>
                </a:outerShdw>
              </a:effectLst>
            </a:endParaRPr>
          </a:p>
        </p:txBody>
      </p:sp>
      <p:pic>
        <p:nvPicPr>
          <p:cNvPr id="27651" name="Content Placeholder 4" descr="IowaWorks logo.jpg"/>
          <p:cNvPicPr>
            <a:picLocks noGrp="1" noChangeAspect="1"/>
          </p:cNvPicPr>
          <p:nvPr>
            <p:ph idx="4294967295"/>
          </p:nvPr>
        </p:nvPicPr>
        <p:blipFill>
          <a:blip r:embed="rId2" cstate="print"/>
          <a:srcRect/>
          <a:stretch>
            <a:fillRect/>
          </a:stretch>
        </p:blipFill>
        <p:spPr>
          <a:xfrm>
            <a:off x="7391400" y="6172200"/>
            <a:ext cx="1587500" cy="514350"/>
          </a:xfrm>
        </p:spPr>
      </p:pic>
      <p:sp>
        <p:nvSpPr>
          <p:cNvPr id="27652" name="Text Box 4"/>
          <p:cNvSpPr txBox="1">
            <a:spLocks noChangeArrowheads="1"/>
          </p:cNvSpPr>
          <p:nvPr/>
        </p:nvSpPr>
        <p:spPr bwMode="auto">
          <a:xfrm>
            <a:off x="1524000" y="1524000"/>
            <a:ext cx="6629400" cy="4770438"/>
          </a:xfrm>
          <a:prstGeom prst="rect">
            <a:avLst/>
          </a:prstGeom>
          <a:noFill/>
          <a:ln w="9525">
            <a:noFill/>
            <a:miter lim="800000"/>
            <a:headEnd/>
            <a:tailEnd/>
          </a:ln>
          <a:effectLst/>
        </p:spPr>
        <p:txBody>
          <a:bodyPr>
            <a:spAutoFit/>
          </a:bodyPr>
          <a:lstStyle/>
          <a:p>
            <a:pPr>
              <a:spcBef>
                <a:spcPct val="50000"/>
              </a:spcBef>
              <a:tabLst>
                <a:tab pos="452438" algn="l"/>
                <a:tab pos="3197225" algn="l"/>
              </a:tabLst>
            </a:pPr>
            <a:r>
              <a:rPr lang="en-US" sz="2000"/>
              <a:t>	</a:t>
            </a:r>
            <a:r>
              <a:rPr lang="en-US" sz="2800"/>
              <a:t>Des Moines	</a:t>
            </a:r>
            <a:r>
              <a:rPr lang="en-US" sz="2400"/>
              <a:t>July 2009</a:t>
            </a:r>
            <a:endParaRPr lang="en-US" sz="2800"/>
          </a:p>
          <a:p>
            <a:pPr>
              <a:spcBef>
                <a:spcPct val="50000"/>
              </a:spcBef>
              <a:tabLst>
                <a:tab pos="452438" algn="l"/>
                <a:tab pos="3197225" algn="l"/>
              </a:tabLst>
            </a:pPr>
            <a:r>
              <a:rPr lang="en-US" sz="2800"/>
              <a:t>	Creston	</a:t>
            </a:r>
            <a:r>
              <a:rPr lang="en-US" sz="2400"/>
              <a:t>July 2009</a:t>
            </a:r>
            <a:endParaRPr lang="en-US" sz="2800"/>
          </a:p>
          <a:p>
            <a:pPr>
              <a:spcBef>
                <a:spcPct val="50000"/>
              </a:spcBef>
              <a:tabLst>
                <a:tab pos="452438" algn="l"/>
                <a:tab pos="3197225" algn="l"/>
              </a:tabLst>
            </a:pPr>
            <a:r>
              <a:rPr lang="en-US" sz="2800"/>
              <a:t>	Dubuque	</a:t>
            </a:r>
            <a:r>
              <a:rPr lang="en-US" sz="2400"/>
              <a:t>September 2009</a:t>
            </a:r>
            <a:endParaRPr lang="en-US" sz="2800"/>
          </a:p>
          <a:p>
            <a:pPr>
              <a:spcBef>
                <a:spcPct val="50000"/>
              </a:spcBef>
              <a:tabLst>
                <a:tab pos="452438" algn="l"/>
                <a:tab pos="3197225" algn="l"/>
              </a:tabLst>
            </a:pPr>
            <a:r>
              <a:rPr lang="en-US" sz="2800"/>
              <a:t>	Fort Dodge	</a:t>
            </a:r>
            <a:r>
              <a:rPr lang="en-US" sz="2400"/>
              <a:t>November 2009</a:t>
            </a:r>
            <a:endParaRPr lang="en-US" sz="2800"/>
          </a:p>
          <a:p>
            <a:pPr>
              <a:lnSpc>
                <a:spcPct val="110000"/>
              </a:lnSpc>
              <a:spcBef>
                <a:spcPct val="50000"/>
              </a:spcBef>
              <a:tabLst>
                <a:tab pos="452438" algn="l"/>
                <a:tab pos="3197225" algn="l"/>
              </a:tabLst>
            </a:pPr>
            <a:r>
              <a:rPr lang="en-US" sz="2800"/>
              <a:t>	Council Bluffs	</a:t>
            </a:r>
            <a:r>
              <a:rPr lang="en-US" sz="2400"/>
              <a:t>December 2009</a:t>
            </a:r>
            <a:endParaRPr lang="en-US" sz="2800"/>
          </a:p>
          <a:p>
            <a:pPr>
              <a:lnSpc>
                <a:spcPct val="70000"/>
              </a:lnSpc>
              <a:spcBef>
                <a:spcPct val="50000"/>
              </a:spcBef>
              <a:tabLst>
                <a:tab pos="452438" algn="l"/>
                <a:tab pos="3197225" algn="l"/>
              </a:tabLst>
            </a:pPr>
            <a:endParaRPr lang="en-US" sz="1000"/>
          </a:p>
          <a:p>
            <a:pPr>
              <a:lnSpc>
                <a:spcPct val="70000"/>
              </a:lnSpc>
              <a:spcBef>
                <a:spcPct val="50000"/>
              </a:spcBef>
              <a:tabLst>
                <a:tab pos="452438" algn="l"/>
                <a:tab pos="3197225" algn="l"/>
              </a:tabLst>
            </a:pPr>
            <a:r>
              <a:rPr lang="en-US" sz="2000"/>
              <a:t>Additional Labs:</a:t>
            </a:r>
          </a:p>
          <a:p>
            <a:pPr>
              <a:lnSpc>
                <a:spcPct val="70000"/>
              </a:lnSpc>
              <a:spcBef>
                <a:spcPct val="50000"/>
              </a:spcBef>
              <a:tabLst>
                <a:tab pos="452438" algn="l"/>
                <a:tab pos="3197225" algn="l"/>
              </a:tabLst>
            </a:pPr>
            <a:r>
              <a:rPr lang="en-US" sz="2000"/>
              <a:t>	Newton	February 2010</a:t>
            </a:r>
          </a:p>
          <a:p>
            <a:pPr>
              <a:lnSpc>
                <a:spcPct val="70000"/>
              </a:lnSpc>
              <a:spcBef>
                <a:spcPct val="50000"/>
              </a:spcBef>
              <a:tabLst>
                <a:tab pos="452438" algn="l"/>
                <a:tab pos="3197225" algn="l"/>
              </a:tabLst>
            </a:pPr>
            <a:r>
              <a:rPr lang="en-US" sz="2000"/>
              <a:t>	Mason City	April 2010</a:t>
            </a:r>
          </a:p>
          <a:p>
            <a:pPr>
              <a:lnSpc>
                <a:spcPct val="70000"/>
              </a:lnSpc>
              <a:spcBef>
                <a:spcPct val="50000"/>
              </a:spcBef>
              <a:tabLst>
                <a:tab pos="452438" algn="l"/>
                <a:tab pos="3197225" algn="l"/>
              </a:tabLst>
            </a:pPr>
            <a:r>
              <a:rPr lang="en-US" sz="2000"/>
              <a:t>	Waterloo	May 2010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descr="CB Floorplan - Pre-integration 9-09.jpg"/>
          <p:cNvPicPr>
            <a:picLocks noGrp="1" noChangeAspect="1"/>
          </p:cNvPicPr>
          <p:nvPr>
            <p:ph idx="1"/>
          </p:nvPr>
        </p:nvPicPr>
        <p:blipFill>
          <a:blip r:embed="rId2" cstate="print"/>
          <a:srcRect l="7800" t="10870" r="4285" b="23914"/>
          <a:stretch>
            <a:fillRect/>
          </a:stretch>
        </p:blipFill>
        <p:spPr>
          <a:xfrm>
            <a:off x="1066800" y="1219200"/>
            <a:ext cx="5556250" cy="5334000"/>
          </a:xfrm>
        </p:spPr>
      </p:pic>
      <p:sp>
        <p:nvSpPr>
          <p:cNvPr id="2" name="Title 1"/>
          <p:cNvSpPr>
            <a:spLocks noGrp="1"/>
          </p:cNvSpPr>
          <p:nvPr>
            <p:ph type="title"/>
          </p:nvPr>
        </p:nvSpPr>
        <p:spPr/>
        <p:txBody>
          <a:bodyPr/>
          <a:lstStyle/>
          <a:p>
            <a:pPr eaLnBrk="1" hangingPunct="1">
              <a:defRPr/>
            </a:pPr>
            <a:r>
              <a:rPr lang="en-US" dirty="0" smtClean="0"/>
              <a:t>Council Bluffs – Integrated</a:t>
            </a:r>
            <a:endParaRPr lang="en-US" dirty="0"/>
          </a:p>
        </p:txBody>
      </p:sp>
      <p:sp>
        <p:nvSpPr>
          <p:cNvPr id="5" name="Content Placeholder 2"/>
          <p:cNvSpPr txBox="1">
            <a:spLocks/>
          </p:cNvSpPr>
          <p:nvPr/>
        </p:nvSpPr>
        <p:spPr bwMode="auto">
          <a:xfrm>
            <a:off x="6400800" y="1371600"/>
            <a:ext cx="2743200" cy="4876800"/>
          </a:xfrm>
          <a:prstGeom prst="rect">
            <a:avLst/>
          </a:prstGeom>
          <a:noFill/>
          <a:ln w="9525">
            <a:noFill/>
            <a:miter lim="800000"/>
            <a:headEnd/>
            <a:tailEnd/>
          </a:ln>
        </p:spPr>
        <p:txBody>
          <a:bodyPr/>
          <a:lstStyle/>
          <a:p>
            <a:pPr marL="365125" indent="-282575">
              <a:spcBef>
                <a:spcPts val="600"/>
              </a:spcBef>
              <a:buClr>
                <a:schemeClr val="accent1"/>
              </a:buClr>
              <a:buSzPct val="80000"/>
              <a:buFont typeface="Wingdings 2" pitchFamily="18" charset="2"/>
              <a:buChar char=""/>
              <a:defRPr/>
            </a:pPr>
            <a:r>
              <a:rPr lang="en-US" sz="3200" dirty="0">
                <a:latin typeface="+mn-lt"/>
              </a:rPr>
              <a:t>Welcome/</a:t>
            </a:r>
            <a:br>
              <a:rPr lang="en-US" sz="3200" dirty="0">
                <a:latin typeface="+mn-lt"/>
              </a:rPr>
            </a:br>
            <a:r>
              <a:rPr lang="en-US" sz="3200" dirty="0">
                <a:latin typeface="+mn-lt"/>
              </a:rPr>
              <a:t>Greeting area</a:t>
            </a:r>
          </a:p>
          <a:p>
            <a:pPr marL="365125" indent="-282575">
              <a:spcBef>
                <a:spcPts val="600"/>
              </a:spcBef>
              <a:buClr>
                <a:schemeClr val="accent1"/>
              </a:buClr>
              <a:buSzPct val="80000"/>
              <a:buFont typeface="Wingdings 2" pitchFamily="18" charset="2"/>
              <a:buChar char=""/>
              <a:defRPr/>
            </a:pPr>
            <a:endParaRPr lang="en-US" sz="3200" dirty="0">
              <a:latin typeface="+mn-lt"/>
            </a:endParaRPr>
          </a:p>
          <a:p>
            <a:pPr marL="365125" indent="-282575">
              <a:spcBef>
                <a:spcPts val="600"/>
              </a:spcBef>
              <a:buClr>
                <a:schemeClr val="accent1"/>
              </a:buClr>
              <a:buSzPct val="80000"/>
              <a:buFont typeface="Wingdings 2" pitchFamily="18" charset="2"/>
              <a:buChar char=""/>
              <a:defRPr/>
            </a:pPr>
            <a:r>
              <a:rPr lang="en-US" sz="3200" dirty="0">
                <a:latin typeface="+mn-lt"/>
              </a:rPr>
              <a:t>45 Customer Access Points</a:t>
            </a:r>
          </a:p>
          <a:p>
            <a:pPr marL="365125" indent="-282575">
              <a:spcBef>
                <a:spcPts val="600"/>
              </a:spcBef>
              <a:buClr>
                <a:schemeClr val="accent1"/>
              </a:buClr>
              <a:buSzPct val="80000"/>
              <a:buFont typeface="Wingdings 2" pitchFamily="18" charset="2"/>
              <a:buChar char=""/>
              <a:defRPr/>
            </a:pPr>
            <a:endParaRPr lang="en-US" sz="3200" dirty="0">
              <a:latin typeface="+mn-lt"/>
            </a:endParaRPr>
          </a:p>
          <a:p>
            <a:pPr marL="365125" indent="-282575">
              <a:spcBef>
                <a:spcPts val="600"/>
              </a:spcBef>
              <a:buClr>
                <a:schemeClr val="accent1"/>
              </a:buClr>
              <a:buSzPct val="80000"/>
              <a:buFont typeface="Wingdings 2" pitchFamily="18" charset="2"/>
              <a:buChar char=""/>
              <a:defRPr/>
            </a:pPr>
            <a:r>
              <a:rPr lang="en-US" sz="3200" dirty="0">
                <a:latin typeface="+mn-lt"/>
              </a:rPr>
              <a:t>19 Staff</a:t>
            </a:r>
          </a:p>
          <a:p>
            <a:pPr marL="365125" indent="-282575">
              <a:spcBef>
                <a:spcPts val="600"/>
              </a:spcBef>
              <a:buClr>
                <a:schemeClr val="accent1"/>
              </a:buClr>
              <a:buSzPct val="80000"/>
              <a:buFont typeface="Wingdings 2" pitchFamily="18" charset="2"/>
              <a:buChar char=""/>
              <a:defRPr/>
            </a:pPr>
            <a:endParaRPr lang="en-US" sz="3200" dirty="0">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Council Bluffs - Before</a:t>
            </a:r>
            <a:endParaRPr lang="en-US" dirty="0"/>
          </a:p>
        </p:txBody>
      </p:sp>
      <p:pic>
        <p:nvPicPr>
          <p:cNvPr id="14339" name="Picture 5"/>
          <p:cNvPicPr>
            <a:picLocks noGrp="1" noChangeAspect="1" noChangeArrowheads="1"/>
          </p:cNvPicPr>
          <p:nvPr>
            <p:ph idx="1"/>
          </p:nvPr>
        </p:nvPicPr>
        <p:blipFill>
          <a:blip r:embed="rId2" cstate="print"/>
          <a:srcRect/>
          <a:stretch>
            <a:fillRect/>
          </a:stretch>
        </p:blipFill>
        <p:spPr>
          <a:xfrm>
            <a:off x="1984375" y="1447800"/>
            <a:ext cx="6400800" cy="4800600"/>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Council Bluffs - Before</a:t>
            </a:r>
            <a:endParaRPr lang="en-US" dirty="0"/>
          </a:p>
        </p:txBody>
      </p:sp>
      <p:pic>
        <p:nvPicPr>
          <p:cNvPr id="15363" name="Picture 5"/>
          <p:cNvPicPr>
            <a:picLocks noChangeAspect="1" noChangeArrowheads="1"/>
          </p:cNvPicPr>
          <p:nvPr/>
        </p:nvPicPr>
        <p:blipFill>
          <a:blip r:embed="rId2" cstate="print"/>
          <a:srcRect/>
          <a:stretch>
            <a:fillRect/>
          </a:stretch>
        </p:blipFill>
        <p:spPr bwMode="auto">
          <a:xfrm>
            <a:off x="1600200" y="1066800"/>
            <a:ext cx="6865938" cy="514985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Council Bluffs - After</a:t>
            </a:r>
            <a:endParaRPr lang="en-US" dirty="0"/>
          </a:p>
        </p:txBody>
      </p:sp>
      <p:pic>
        <p:nvPicPr>
          <p:cNvPr id="16387" name="Content Placeholder 6" descr="P4080038.JPG"/>
          <p:cNvPicPr>
            <a:picLocks noGrp="1" noChangeAspect="1"/>
          </p:cNvPicPr>
          <p:nvPr>
            <p:ph idx="1"/>
          </p:nvPr>
        </p:nvPicPr>
        <p:blipFill>
          <a:blip r:embed="rId2" cstate="print"/>
          <a:srcRect/>
          <a:stretch>
            <a:fillRect/>
          </a:stretch>
        </p:blipFill>
        <p:spPr>
          <a:xfrm>
            <a:off x="1295400" y="931863"/>
            <a:ext cx="7620000" cy="57150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normAutofit fontScale="90000"/>
          </a:bodyPr>
          <a:lstStyle/>
          <a:p>
            <a:pPr eaLnBrk="1" hangingPunct="1">
              <a:defRPr/>
            </a:pPr>
            <a:r>
              <a:rPr lang="en-US" dirty="0" smtClean="0"/>
              <a:t>Floor Plan – Des Moines - Before</a:t>
            </a:r>
            <a:endParaRPr lang="en-US" dirty="0"/>
          </a:p>
        </p:txBody>
      </p:sp>
      <p:sp>
        <p:nvSpPr>
          <p:cNvPr id="1741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17412" name="Picture 6" descr="DSMBefore.jpg"/>
          <p:cNvPicPr>
            <a:picLocks noChangeAspect="1"/>
          </p:cNvPicPr>
          <p:nvPr/>
        </p:nvPicPr>
        <p:blipFill>
          <a:blip r:embed="rId2" cstate="print"/>
          <a:srcRect/>
          <a:stretch>
            <a:fillRect/>
          </a:stretch>
        </p:blipFill>
        <p:spPr bwMode="auto">
          <a:xfrm>
            <a:off x="1295400" y="914400"/>
            <a:ext cx="7356475" cy="5783263"/>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Floor Plan – Des Moines – After </a:t>
            </a:r>
            <a:endParaRPr lang="en-US" dirty="0"/>
          </a:p>
        </p:txBody>
      </p:sp>
      <p:sp>
        <p:nvSpPr>
          <p:cNvPr id="1843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18436" name="Picture 6" descr="DSMAfter.jpg"/>
          <p:cNvPicPr>
            <a:picLocks noChangeAspect="1"/>
          </p:cNvPicPr>
          <p:nvPr/>
        </p:nvPicPr>
        <p:blipFill>
          <a:blip r:embed="rId2" cstate="print"/>
          <a:srcRect/>
          <a:stretch>
            <a:fillRect/>
          </a:stretch>
        </p:blipFill>
        <p:spPr bwMode="auto">
          <a:xfrm>
            <a:off x="1477963" y="1033463"/>
            <a:ext cx="7056437" cy="567213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normAutofit fontScale="90000"/>
          </a:bodyPr>
          <a:lstStyle/>
          <a:p>
            <a:pPr eaLnBrk="1" hangingPunct="1">
              <a:defRPr/>
            </a:pPr>
            <a:r>
              <a:rPr lang="en-US" dirty="0" smtClean="0"/>
              <a:t>Floor Plan – Fort Dodge - Before</a:t>
            </a:r>
            <a:endParaRPr lang="en-US" dirty="0"/>
          </a:p>
        </p:txBody>
      </p:sp>
      <p:sp>
        <p:nvSpPr>
          <p:cNvPr id="1945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19460" name="Picture 6" descr="FtDodBefore.jpg"/>
          <p:cNvPicPr>
            <a:picLocks noChangeAspect="1"/>
          </p:cNvPicPr>
          <p:nvPr/>
        </p:nvPicPr>
        <p:blipFill>
          <a:blip r:embed="rId2" cstate="print"/>
          <a:srcRect/>
          <a:stretch>
            <a:fillRect/>
          </a:stretch>
        </p:blipFill>
        <p:spPr bwMode="auto">
          <a:xfrm>
            <a:off x="1219200" y="1143000"/>
            <a:ext cx="7666038" cy="51212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Fort Dodge - After</a:t>
            </a:r>
            <a:endParaRPr lang="en-US" dirty="0"/>
          </a:p>
        </p:txBody>
      </p:sp>
      <p:pic>
        <p:nvPicPr>
          <p:cNvPr id="20483" name="Picture 5"/>
          <p:cNvPicPr>
            <a:picLocks noChangeAspect="1" noChangeArrowheads="1"/>
          </p:cNvPicPr>
          <p:nvPr/>
        </p:nvPicPr>
        <p:blipFill>
          <a:blip r:embed="rId2" cstate="print"/>
          <a:srcRect/>
          <a:stretch>
            <a:fillRect/>
          </a:stretch>
        </p:blipFill>
        <p:spPr bwMode="auto">
          <a:xfrm>
            <a:off x="1341438" y="1143000"/>
            <a:ext cx="7178675" cy="5383213"/>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Creston - Before</a:t>
            </a:r>
            <a:endParaRPr lang="en-US" dirty="0"/>
          </a:p>
        </p:txBody>
      </p:sp>
      <p:pic>
        <p:nvPicPr>
          <p:cNvPr id="21507" name="Picture 5"/>
          <p:cNvPicPr>
            <a:picLocks noChangeAspect="1" noChangeArrowheads="1"/>
          </p:cNvPicPr>
          <p:nvPr/>
        </p:nvPicPr>
        <p:blipFill>
          <a:blip r:embed="rId2" cstate="print"/>
          <a:srcRect/>
          <a:stretch>
            <a:fillRect/>
          </a:stretch>
        </p:blipFill>
        <p:spPr bwMode="auto">
          <a:xfrm>
            <a:off x="1295400" y="1006475"/>
            <a:ext cx="7334250" cy="550068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Floor Plan – Creston - After</a:t>
            </a:r>
            <a:endParaRPr lang="en-US" dirty="0"/>
          </a:p>
        </p:txBody>
      </p:sp>
      <p:sp>
        <p:nvSpPr>
          <p:cNvPr id="2253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2532" name="Picture 6" descr="CrestonAfter.jpg"/>
          <p:cNvPicPr>
            <a:picLocks noChangeAspect="1"/>
          </p:cNvPicPr>
          <p:nvPr/>
        </p:nvPicPr>
        <p:blipFill>
          <a:blip r:embed="rId2" cstate="print"/>
          <a:srcRect/>
          <a:stretch>
            <a:fillRect/>
          </a:stretch>
        </p:blipFill>
        <p:spPr bwMode="auto">
          <a:xfrm>
            <a:off x="1371600" y="1050925"/>
            <a:ext cx="6858000" cy="51974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000" dirty="0" smtClean="0"/>
              <a:t>Milestones	</a:t>
            </a:r>
            <a:endParaRPr lang="en-US" sz="6000" dirty="0"/>
          </a:p>
        </p:txBody>
      </p:sp>
      <p:sp>
        <p:nvSpPr>
          <p:cNvPr id="5" name="Subtitle 4"/>
          <p:cNvSpPr>
            <a:spLocks noGrp="1"/>
          </p:cNvSpPr>
          <p:nvPr>
            <p:ph type="subTitle" idx="1"/>
          </p:nvPr>
        </p:nvSpPr>
        <p:spPr>
          <a:xfrm>
            <a:off x="1447800" y="2667000"/>
            <a:ext cx="7406640" cy="1752600"/>
          </a:xfrm>
        </p:spPr>
        <p:txBody>
          <a:bodyPr>
            <a:normAutofit/>
          </a:bodyPr>
          <a:lstStyle/>
          <a:p>
            <a:pPr>
              <a:buFont typeface="Arial" pitchFamily="34" charset="0"/>
              <a:buChar char="•"/>
            </a:pPr>
            <a:r>
              <a:rPr lang="en-US" sz="4400" dirty="0" smtClean="0"/>
              <a:t>Getting Started</a:t>
            </a:r>
            <a:endParaRPr lang="en-US" sz="4400" dirty="0"/>
          </a:p>
        </p:txBody>
      </p:sp>
      <p:pic>
        <p:nvPicPr>
          <p:cNvPr id="6"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Newton - Before</a:t>
            </a:r>
            <a:endParaRPr lang="en-US" dirty="0"/>
          </a:p>
        </p:txBody>
      </p:sp>
      <p:pic>
        <p:nvPicPr>
          <p:cNvPr id="23555" name="Picture 5"/>
          <p:cNvPicPr>
            <a:picLocks noChangeAspect="1" noChangeArrowheads="1"/>
          </p:cNvPicPr>
          <p:nvPr/>
        </p:nvPicPr>
        <p:blipFill>
          <a:blip r:embed="rId2" cstate="print"/>
          <a:srcRect/>
          <a:stretch>
            <a:fillRect/>
          </a:stretch>
        </p:blipFill>
        <p:spPr bwMode="auto">
          <a:xfrm>
            <a:off x="1371600" y="1052513"/>
            <a:ext cx="7334250" cy="550068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Photos – Newton - After</a:t>
            </a:r>
            <a:endParaRPr lang="en-US" dirty="0"/>
          </a:p>
        </p:txBody>
      </p:sp>
      <p:pic>
        <p:nvPicPr>
          <p:cNvPr id="24579" name="Picture 5"/>
          <p:cNvPicPr>
            <a:picLocks noChangeAspect="1" noChangeArrowheads="1"/>
          </p:cNvPicPr>
          <p:nvPr/>
        </p:nvPicPr>
        <p:blipFill>
          <a:blip r:embed="rId2" cstate="print"/>
          <a:srcRect/>
          <a:stretch>
            <a:fillRect/>
          </a:stretch>
        </p:blipFill>
        <p:spPr bwMode="auto">
          <a:xfrm>
            <a:off x="1447800" y="1066800"/>
            <a:ext cx="7334250" cy="5500688"/>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Floor Plan – Dubuque - Before</a:t>
            </a:r>
            <a:endParaRPr lang="en-US" dirty="0"/>
          </a:p>
        </p:txBody>
      </p:sp>
      <p:sp>
        <p:nvSpPr>
          <p:cNvPr id="25603" name="Content Placeholder 2"/>
          <p:cNvSpPr>
            <a:spLocks noGrp="1"/>
          </p:cNvSpPr>
          <p:nvPr>
            <p:ph idx="1"/>
          </p:nvPr>
        </p:nvSpPr>
        <p:spPr/>
        <p:txBody>
          <a:bodyPr/>
          <a:lstStyle/>
          <a:p>
            <a:pPr eaLnBrk="1" hangingPunct="1">
              <a:buFont typeface="Wingdings 2" pitchFamily="18" charset="2"/>
              <a:buNone/>
            </a:pPr>
            <a:r>
              <a:rPr lang="en-US" smtClean="0"/>
              <a:t> </a:t>
            </a:r>
          </a:p>
        </p:txBody>
      </p:sp>
      <p:sp>
        <p:nvSpPr>
          <p:cNvPr id="2560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5605" name="Picture 5" descr="DubuqueBefore.jpg"/>
          <p:cNvPicPr>
            <a:picLocks noChangeAspect="1"/>
          </p:cNvPicPr>
          <p:nvPr/>
        </p:nvPicPr>
        <p:blipFill>
          <a:blip r:embed="rId2" cstate="print"/>
          <a:srcRect/>
          <a:stretch>
            <a:fillRect/>
          </a:stretch>
        </p:blipFill>
        <p:spPr bwMode="auto">
          <a:xfrm>
            <a:off x="1231900" y="1295400"/>
            <a:ext cx="7759700" cy="49911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9350" cy="1143000"/>
          </a:xfrm>
        </p:spPr>
        <p:txBody>
          <a:bodyPr/>
          <a:lstStyle/>
          <a:p>
            <a:pPr eaLnBrk="1" hangingPunct="1">
              <a:defRPr/>
            </a:pPr>
            <a:r>
              <a:rPr lang="en-US" dirty="0" smtClean="0"/>
              <a:t>Floor Plan – Dubuque - After</a:t>
            </a:r>
            <a:endParaRPr lang="en-US" dirty="0"/>
          </a:p>
        </p:txBody>
      </p:sp>
      <p:sp>
        <p:nvSpPr>
          <p:cNvPr id="2662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6628" name="Picture 6" descr="DubuqueAfter.jpg"/>
          <p:cNvPicPr>
            <a:picLocks noChangeAspect="1"/>
          </p:cNvPicPr>
          <p:nvPr/>
        </p:nvPicPr>
        <p:blipFill>
          <a:blip r:embed="rId2" cstate="print"/>
          <a:srcRect/>
          <a:stretch>
            <a:fillRect/>
          </a:stretch>
        </p:blipFill>
        <p:spPr bwMode="auto">
          <a:xfrm>
            <a:off x="1092200" y="1023938"/>
            <a:ext cx="7975600" cy="537686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Branding the System</a:t>
            </a:r>
            <a:endParaRPr lang="en-US" dirty="0"/>
          </a:p>
        </p:txBody>
      </p:sp>
      <p:pic>
        <p:nvPicPr>
          <p:cNvPr id="27651"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27652" name="TextBox 5"/>
          <p:cNvSpPr txBox="1">
            <a:spLocks noChangeArrowheads="1"/>
          </p:cNvSpPr>
          <p:nvPr/>
        </p:nvSpPr>
        <p:spPr bwMode="auto">
          <a:xfrm>
            <a:off x="1447800" y="1676400"/>
            <a:ext cx="7467600" cy="3232150"/>
          </a:xfrm>
          <a:prstGeom prst="rect">
            <a:avLst/>
          </a:prstGeom>
          <a:noFill/>
          <a:ln w="9525">
            <a:noFill/>
            <a:miter lim="800000"/>
            <a:headEnd/>
            <a:tailEnd/>
          </a:ln>
        </p:spPr>
        <p:txBody>
          <a:bodyPr>
            <a:spAutoFit/>
          </a:bodyPr>
          <a:lstStyle/>
          <a:p>
            <a:pPr>
              <a:buFont typeface="Arial" charset="0"/>
              <a:buChar char="•"/>
            </a:pPr>
            <a:r>
              <a:rPr lang="en-US" sz="2400"/>
              <a:t> Committee of stakeholders convened to discuss the needs of a unified system brand.</a:t>
            </a:r>
          </a:p>
          <a:p>
            <a:pPr>
              <a:buFont typeface="Arial" charset="0"/>
              <a:buChar char="•"/>
            </a:pPr>
            <a:endParaRPr lang="en-US" sz="2400"/>
          </a:p>
          <a:p>
            <a:pPr>
              <a:buFont typeface="Arial" charset="0"/>
              <a:buChar char="•"/>
            </a:pPr>
            <a:r>
              <a:rPr lang="en-US" sz="2400"/>
              <a:t>Potential designs were reviewed and discussed.</a:t>
            </a:r>
          </a:p>
          <a:p>
            <a:pPr>
              <a:buFont typeface="Arial" charset="0"/>
              <a:buChar char="•"/>
            </a:pPr>
            <a:endParaRPr lang="en-US" sz="2400"/>
          </a:p>
          <a:p>
            <a:pPr>
              <a:buFont typeface="Arial" charset="0"/>
              <a:buChar char="•"/>
            </a:pPr>
            <a:r>
              <a:rPr lang="en-US" sz="2400"/>
              <a:t>Voting led to the development of a new brand which allowed regional identification.</a:t>
            </a:r>
          </a:p>
          <a:p>
            <a:pPr>
              <a:buFont typeface="Arial" charset="0"/>
              <a:buChar char="•"/>
            </a:pPr>
            <a:endParaRPr lang="en-US"/>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pic>
        <p:nvPicPr>
          <p:cNvPr id="28675" name="Picture 7" descr="Region1 - IowaWorks logo - NE.jpg"/>
          <p:cNvPicPr>
            <a:picLocks noChangeAspect="1"/>
          </p:cNvPicPr>
          <p:nvPr/>
        </p:nvPicPr>
        <p:blipFill>
          <a:blip r:embed="rId3" cstate="print"/>
          <a:srcRect/>
          <a:stretch>
            <a:fillRect/>
          </a:stretch>
        </p:blipFill>
        <p:spPr bwMode="auto">
          <a:xfrm>
            <a:off x="1066800" y="152400"/>
            <a:ext cx="2444750" cy="919163"/>
          </a:xfrm>
          <a:prstGeom prst="rect">
            <a:avLst/>
          </a:prstGeom>
          <a:noFill/>
          <a:ln w="9525">
            <a:noFill/>
            <a:miter lim="800000"/>
            <a:headEnd/>
            <a:tailEnd/>
          </a:ln>
        </p:spPr>
      </p:pic>
      <p:pic>
        <p:nvPicPr>
          <p:cNvPr id="28676" name="Picture 8" descr="Region2 - IowaWorks logo - NI.jpg"/>
          <p:cNvPicPr>
            <a:picLocks noChangeAspect="1"/>
          </p:cNvPicPr>
          <p:nvPr/>
        </p:nvPicPr>
        <p:blipFill>
          <a:blip r:embed="rId4" cstate="print"/>
          <a:srcRect/>
          <a:stretch>
            <a:fillRect/>
          </a:stretch>
        </p:blipFill>
        <p:spPr bwMode="auto">
          <a:xfrm>
            <a:off x="3657600" y="76200"/>
            <a:ext cx="2746375" cy="1006475"/>
          </a:xfrm>
          <a:prstGeom prst="rect">
            <a:avLst/>
          </a:prstGeom>
          <a:noFill/>
          <a:ln w="9525">
            <a:noFill/>
            <a:miter lim="800000"/>
            <a:headEnd/>
            <a:tailEnd/>
          </a:ln>
        </p:spPr>
      </p:pic>
      <p:pic>
        <p:nvPicPr>
          <p:cNvPr id="28677" name="Picture 9" descr="Region3&amp;4 - IowaWorks logo - NW.jpg"/>
          <p:cNvPicPr>
            <a:picLocks noChangeAspect="1"/>
          </p:cNvPicPr>
          <p:nvPr/>
        </p:nvPicPr>
        <p:blipFill>
          <a:blip r:embed="rId5" cstate="print"/>
          <a:srcRect/>
          <a:stretch>
            <a:fillRect/>
          </a:stretch>
        </p:blipFill>
        <p:spPr bwMode="auto">
          <a:xfrm>
            <a:off x="1066800" y="1447800"/>
            <a:ext cx="2503488" cy="923925"/>
          </a:xfrm>
          <a:prstGeom prst="rect">
            <a:avLst/>
          </a:prstGeom>
          <a:noFill/>
          <a:ln w="9525">
            <a:noFill/>
            <a:miter lim="800000"/>
            <a:headEnd/>
            <a:tailEnd/>
          </a:ln>
        </p:spPr>
      </p:pic>
      <p:pic>
        <p:nvPicPr>
          <p:cNvPr id="28678" name="Picture 10" descr="Region5 - IowaWorks logo - NCI.jpg"/>
          <p:cNvPicPr>
            <a:picLocks noChangeAspect="1"/>
          </p:cNvPicPr>
          <p:nvPr/>
        </p:nvPicPr>
        <p:blipFill>
          <a:blip r:embed="rId6" cstate="print"/>
          <a:srcRect/>
          <a:stretch>
            <a:fillRect/>
          </a:stretch>
        </p:blipFill>
        <p:spPr bwMode="auto">
          <a:xfrm>
            <a:off x="3798888" y="1447800"/>
            <a:ext cx="2449512" cy="923925"/>
          </a:xfrm>
          <a:prstGeom prst="rect">
            <a:avLst/>
          </a:prstGeom>
          <a:noFill/>
          <a:ln w="9525">
            <a:noFill/>
            <a:miter lim="800000"/>
            <a:headEnd/>
            <a:tailEnd/>
          </a:ln>
        </p:spPr>
      </p:pic>
      <p:pic>
        <p:nvPicPr>
          <p:cNvPr id="28679" name="Picture 11" descr="Region6 - IowaWorks logo - IV.jpg"/>
          <p:cNvPicPr>
            <a:picLocks noChangeAspect="1"/>
          </p:cNvPicPr>
          <p:nvPr/>
        </p:nvPicPr>
        <p:blipFill>
          <a:blip r:embed="rId7" cstate="print"/>
          <a:srcRect/>
          <a:stretch>
            <a:fillRect/>
          </a:stretch>
        </p:blipFill>
        <p:spPr bwMode="auto">
          <a:xfrm>
            <a:off x="1066800" y="2819400"/>
            <a:ext cx="2520950" cy="923925"/>
          </a:xfrm>
          <a:prstGeom prst="rect">
            <a:avLst/>
          </a:prstGeom>
          <a:noFill/>
          <a:ln w="9525">
            <a:noFill/>
            <a:miter lim="800000"/>
            <a:headEnd/>
            <a:tailEnd/>
          </a:ln>
        </p:spPr>
      </p:pic>
      <p:pic>
        <p:nvPicPr>
          <p:cNvPr id="28680" name="Picture 12" descr="Region7 - IowaWorks logo - CV.jpg"/>
          <p:cNvPicPr>
            <a:picLocks noChangeAspect="1"/>
          </p:cNvPicPr>
          <p:nvPr/>
        </p:nvPicPr>
        <p:blipFill>
          <a:blip r:embed="rId8" cstate="print"/>
          <a:srcRect/>
          <a:stretch>
            <a:fillRect/>
          </a:stretch>
        </p:blipFill>
        <p:spPr bwMode="auto">
          <a:xfrm>
            <a:off x="3719513" y="2809875"/>
            <a:ext cx="2528887" cy="923925"/>
          </a:xfrm>
          <a:prstGeom prst="rect">
            <a:avLst/>
          </a:prstGeom>
          <a:noFill/>
          <a:ln w="9525">
            <a:noFill/>
            <a:miter lim="800000"/>
            <a:headEnd/>
            <a:tailEnd/>
          </a:ln>
        </p:spPr>
      </p:pic>
      <p:pic>
        <p:nvPicPr>
          <p:cNvPr id="28681" name="Picture 13" descr="Region8 - IowaWorks logo - WI.jpg"/>
          <p:cNvPicPr>
            <a:picLocks noChangeAspect="1"/>
          </p:cNvPicPr>
          <p:nvPr/>
        </p:nvPicPr>
        <p:blipFill>
          <a:blip r:embed="rId9" cstate="print"/>
          <a:srcRect/>
          <a:stretch>
            <a:fillRect/>
          </a:stretch>
        </p:blipFill>
        <p:spPr bwMode="auto">
          <a:xfrm>
            <a:off x="1066800" y="4267200"/>
            <a:ext cx="2528888" cy="923925"/>
          </a:xfrm>
          <a:prstGeom prst="rect">
            <a:avLst/>
          </a:prstGeom>
          <a:noFill/>
          <a:ln w="9525">
            <a:noFill/>
            <a:miter lim="800000"/>
            <a:headEnd/>
            <a:tailEnd/>
          </a:ln>
        </p:spPr>
      </p:pic>
      <p:pic>
        <p:nvPicPr>
          <p:cNvPr id="28682" name="Picture 14" descr="Region9 - IowaWorks logo - EI.jpg"/>
          <p:cNvPicPr>
            <a:picLocks noChangeAspect="1"/>
          </p:cNvPicPr>
          <p:nvPr/>
        </p:nvPicPr>
        <p:blipFill>
          <a:blip r:embed="rId10" cstate="print"/>
          <a:srcRect/>
          <a:stretch>
            <a:fillRect/>
          </a:stretch>
        </p:blipFill>
        <p:spPr bwMode="auto">
          <a:xfrm>
            <a:off x="3719513" y="4257675"/>
            <a:ext cx="2528887" cy="923925"/>
          </a:xfrm>
          <a:prstGeom prst="rect">
            <a:avLst/>
          </a:prstGeom>
          <a:noFill/>
          <a:ln w="9525">
            <a:noFill/>
            <a:miter lim="800000"/>
            <a:headEnd/>
            <a:tailEnd/>
          </a:ln>
        </p:spPr>
      </p:pic>
      <p:pic>
        <p:nvPicPr>
          <p:cNvPr id="28683" name="Picture 15" descr="Region11 - IowaWorks - Central Iowa.jpg"/>
          <p:cNvPicPr>
            <a:picLocks noChangeAspect="1"/>
          </p:cNvPicPr>
          <p:nvPr/>
        </p:nvPicPr>
        <p:blipFill>
          <a:blip r:embed="rId11" cstate="print"/>
          <a:srcRect/>
          <a:stretch>
            <a:fillRect/>
          </a:stretch>
        </p:blipFill>
        <p:spPr bwMode="auto">
          <a:xfrm>
            <a:off x="1066800" y="5553075"/>
            <a:ext cx="2530475" cy="923925"/>
          </a:xfrm>
          <a:prstGeom prst="rect">
            <a:avLst/>
          </a:prstGeom>
          <a:noFill/>
          <a:ln w="9525">
            <a:noFill/>
            <a:miter lim="800000"/>
            <a:headEnd/>
            <a:tailEnd/>
          </a:ln>
        </p:spPr>
      </p:pic>
      <p:pic>
        <p:nvPicPr>
          <p:cNvPr id="28684" name="Picture 16" descr="Region12 - IowaWorks logo - GS.jpg"/>
          <p:cNvPicPr>
            <a:picLocks noChangeAspect="1"/>
          </p:cNvPicPr>
          <p:nvPr/>
        </p:nvPicPr>
        <p:blipFill>
          <a:blip r:embed="rId12" cstate="print"/>
          <a:srcRect/>
          <a:stretch>
            <a:fillRect/>
          </a:stretch>
        </p:blipFill>
        <p:spPr bwMode="auto">
          <a:xfrm>
            <a:off x="3733800" y="5562600"/>
            <a:ext cx="2546350" cy="923925"/>
          </a:xfrm>
          <a:prstGeom prst="rect">
            <a:avLst/>
          </a:prstGeom>
          <a:noFill/>
          <a:ln w="9525">
            <a:noFill/>
            <a:miter lim="800000"/>
            <a:headEnd/>
            <a:tailEnd/>
          </a:ln>
        </p:spPr>
      </p:pic>
      <p:pic>
        <p:nvPicPr>
          <p:cNvPr id="28685" name="Picture 17" descr="Region15 - IowaWorks logo - SI.jpg"/>
          <p:cNvPicPr>
            <a:picLocks noChangeAspect="1"/>
          </p:cNvPicPr>
          <p:nvPr/>
        </p:nvPicPr>
        <p:blipFill>
          <a:blip r:embed="rId13" cstate="print"/>
          <a:srcRect/>
          <a:stretch>
            <a:fillRect/>
          </a:stretch>
        </p:blipFill>
        <p:spPr bwMode="auto">
          <a:xfrm>
            <a:off x="6477000" y="4257675"/>
            <a:ext cx="2452688" cy="923925"/>
          </a:xfrm>
          <a:prstGeom prst="rect">
            <a:avLst/>
          </a:prstGeom>
          <a:noFill/>
          <a:ln w="9525">
            <a:noFill/>
            <a:miter lim="800000"/>
            <a:headEnd/>
            <a:tailEnd/>
          </a:ln>
        </p:spPr>
      </p:pic>
      <p:pic>
        <p:nvPicPr>
          <p:cNvPr id="28686" name="Picture 18" descr="Region13 - IowaWorks logo - LH.jpg"/>
          <p:cNvPicPr>
            <a:picLocks noChangeAspect="1"/>
          </p:cNvPicPr>
          <p:nvPr/>
        </p:nvPicPr>
        <p:blipFill>
          <a:blip r:embed="rId14" cstate="print"/>
          <a:srcRect/>
          <a:stretch>
            <a:fillRect/>
          </a:stretch>
        </p:blipFill>
        <p:spPr bwMode="auto">
          <a:xfrm>
            <a:off x="6477000" y="2743200"/>
            <a:ext cx="2500313" cy="923925"/>
          </a:xfrm>
          <a:prstGeom prst="rect">
            <a:avLst/>
          </a:prstGeom>
          <a:noFill/>
          <a:ln w="9525">
            <a:noFill/>
            <a:miter lim="800000"/>
            <a:headEnd/>
            <a:tailEnd/>
          </a:ln>
        </p:spPr>
      </p:pic>
      <p:pic>
        <p:nvPicPr>
          <p:cNvPr id="28687" name="Picture 19" descr="Region14 - IowaWorks logo  - SH.jpg"/>
          <p:cNvPicPr>
            <a:picLocks noChangeAspect="1"/>
          </p:cNvPicPr>
          <p:nvPr/>
        </p:nvPicPr>
        <p:blipFill>
          <a:blip r:embed="rId15" cstate="print"/>
          <a:srcRect/>
          <a:stretch>
            <a:fillRect/>
          </a:stretch>
        </p:blipFill>
        <p:spPr bwMode="auto">
          <a:xfrm>
            <a:off x="6553200" y="1438275"/>
            <a:ext cx="2505075" cy="923925"/>
          </a:xfrm>
          <a:prstGeom prst="rect">
            <a:avLst/>
          </a:prstGeom>
          <a:noFill/>
          <a:ln w="9525">
            <a:noFill/>
            <a:miter lim="800000"/>
            <a:headEnd/>
            <a:tailEnd/>
          </a:ln>
        </p:spPr>
      </p:pic>
      <p:pic>
        <p:nvPicPr>
          <p:cNvPr id="28688" name="Picture 20" descr="IowaWorks logo lg - Region16.jpg"/>
          <p:cNvPicPr>
            <a:picLocks noChangeAspect="1"/>
          </p:cNvPicPr>
          <p:nvPr/>
        </p:nvPicPr>
        <p:blipFill>
          <a:blip r:embed="rId16" cstate="print"/>
          <a:srcRect/>
          <a:stretch>
            <a:fillRect/>
          </a:stretch>
        </p:blipFill>
        <p:spPr bwMode="auto">
          <a:xfrm>
            <a:off x="6477000" y="76200"/>
            <a:ext cx="2549525" cy="9239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Signage</a:t>
            </a:r>
            <a:endParaRPr lang="en-US" dirty="0"/>
          </a:p>
        </p:txBody>
      </p:sp>
      <p:pic>
        <p:nvPicPr>
          <p:cNvPr id="29699"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pic>
        <p:nvPicPr>
          <p:cNvPr id="29700" name="Picture 2"/>
          <p:cNvPicPr>
            <a:picLocks noChangeAspect="1" noChangeArrowheads="1"/>
          </p:cNvPicPr>
          <p:nvPr/>
        </p:nvPicPr>
        <p:blipFill>
          <a:blip r:embed="rId3" cstate="print"/>
          <a:srcRect l="27924" b="18874"/>
          <a:stretch>
            <a:fillRect/>
          </a:stretch>
        </p:blipFill>
        <p:spPr bwMode="auto">
          <a:xfrm>
            <a:off x="5029200" y="762000"/>
            <a:ext cx="3619500" cy="3048000"/>
          </a:xfrm>
          <a:prstGeom prst="rect">
            <a:avLst/>
          </a:prstGeom>
          <a:noFill/>
          <a:ln w="9525">
            <a:noFill/>
            <a:miter lim="800000"/>
            <a:headEnd/>
            <a:tailEnd/>
          </a:ln>
        </p:spPr>
      </p:pic>
      <p:pic>
        <p:nvPicPr>
          <p:cNvPr id="29701" name="Picture 3"/>
          <p:cNvPicPr>
            <a:picLocks noChangeAspect="1" noChangeArrowheads="1"/>
          </p:cNvPicPr>
          <p:nvPr/>
        </p:nvPicPr>
        <p:blipFill>
          <a:blip r:embed="rId4" cstate="print"/>
          <a:srcRect l="1436" t="12650" b="12685"/>
          <a:stretch>
            <a:fillRect/>
          </a:stretch>
        </p:blipFill>
        <p:spPr bwMode="auto">
          <a:xfrm>
            <a:off x="1066800" y="3886200"/>
            <a:ext cx="4968875" cy="2822575"/>
          </a:xfrm>
          <a:prstGeom prst="rect">
            <a:avLst/>
          </a:prstGeom>
          <a:noFill/>
          <a:ln w="9525">
            <a:noFill/>
            <a:miter lim="800000"/>
            <a:headEnd/>
            <a:tailEnd/>
          </a:ln>
        </p:spPr>
      </p:pic>
      <p:sp>
        <p:nvSpPr>
          <p:cNvPr id="29702" name="TextBox 6"/>
          <p:cNvSpPr txBox="1">
            <a:spLocks noChangeArrowheads="1"/>
          </p:cNvSpPr>
          <p:nvPr/>
        </p:nvSpPr>
        <p:spPr bwMode="auto">
          <a:xfrm>
            <a:off x="6400800" y="4495800"/>
            <a:ext cx="2209800" cy="923925"/>
          </a:xfrm>
          <a:prstGeom prst="rect">
            <a:avLst/>
          </a:prstGeom>
          <a:noFill/>
          <a:ln w="9525">
            <a:noFill/>
            <a:miter lim="800000"/>
            <a:headEnd/>
            <a:tailEnd/>
          </a:ln>
        </p:spPr>
        <p:txBody>
          <a:bodyPr>
            <a:spAutoFit/>
          </a:bodyPr>
          <a:lstStyle/>
          <a:p>
            <a:r>
              <a:rPr lang="en-US"/>
              <a:t>Creston’s new signage and the Integrated staff.</a:t>
            </a:r>
          </a:p>
        </p:txBody>
      </p:sp>
      <p:sp>
        <p:nvSpPr>
          <p:cNvPr id="29703" name="TextBox 7"/>
          <p:cNvSpPr txBox="1">
            <a:spLocks noChangeArrowheads="1"/>
          </p:cNvSpPr>
          <p:nvPr/>
        </p:nvSpPr>
        <p:spPr bwMode="auto">
          <a:xfrm>
            <a:off x="1981200" y="2057400"/>
            <a:ext cx="2743200" cy="369888"/>
          </a:xfrm>
          <a:prstGeom prst="rect">
            <a:avLst/>
          </a:prstGeom>
          <a:noFill/>
          <a:ln w="9525">
            <a:noFill/>
            <a:miter lim="800000"/>
            <a:headEnd/>
            <a:tailEnd/>
          </a:ln>
        </p:spPr>
        <p:txBody>
          <a:bodyPr>
            <a:spAutoFit/>
          </a:bodyPr>
          <a:lstStyle/>
          <a:p>
            <a:r>
              <a:rPr lang="en-US"/>
              <a:t>Dubuque’ s new signage.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Flow &amp; Processes</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chemeClr val="tx2">
                    <a:satMod val="130000"/>
                  </a:schemeClr>
                </a:solidFill>
              </a:rPr>
              <a:t>Membership Process</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3" cstate="print"/>
          <a:srcRect/>
          <a:stretch>
            <a:fillRect/>
          </a:stretch>
        </p:blipFill>
        <p:spPr>
          <a:xfrm>
            <a:off x="7391400" y="6172200"/>
            <a:ext cx="1587500" cy="514350"/>
          </a:xfrm>
        </p:spPr>
      </p:pic>
      <p:sp>
        <p:nvSpPr>
          <p:cNvPr id="8196" name="TextBox 5"/>
          <p:cNvSpPr txBox="1">
            <a:spLocks noChangeArrowheads="1"/>
          </p:cNvSpPr>
          <p:nvPr/>
        </p:nvSpPr>
        <p:spPr bwMode="auto">
          <a:xfrm>
            <a:off x="1447800" y="1676400"/>
            <a:ext cx="7467600" cy="3786188"/>
          </a:xfrm>
          <a:prstGeom prst="rect">
            <a:avLst/>
          </a:prstGeom>
          <a:noFill/>
          <a:ln w="9525">
            <a:noFill/>
            <a:miter lim="800000"/>
            <a:headEnd/>
            <a:tailEnd/>
          </a:ln>
        </p:spPr>
        <p:txBody>
          <a:bodyPr>
            <a:spAutoFit/>
          </a:bodyPr>
          <a:lstStyle/>
          <a:p>
            <a:pPr marL="342900" indent="-342900">
              <a:buFontTx/>
              <a:buAutoNum type="arabicPeriod"/>
              <a:defRPr/>
            </a:pPr>
            <a:r>
              <a:rPr lang="en-US" sz="2400" dirty="0">
                <a:latin typeface="Gill Sans MT" pitchFamily="34" charset="0"/>
              </a:rPr>
              <a:t>Greeting                    Handoff ; What makes it work</a:t>
            </a:r>
          </a:p>
          <a:p>
            <a:pPr marL="800100" lvl="1" indent="-342900">
              <a:buFont typeface="+mj-lt"/>
              <a:buAutoNum type="alphaLcParenR"/>
              <a:defRPr/>
            </a:pPr>
            <a:r>
              <a:rPr lang="en-US" sz="2400" dirty="0">
                <a:latin typeface="Gill Sans MT" pitchFamily="34" charset="0"/>
              </a:rPr>
              <a:t>Triage</a:t>
            </a:r>
          </a:p>
          <a:p>
            <a:pPr marL="800100" lvl="1" indent="-342900">
              <a:buFont typeface="+mj-lt"/>
              <a:buAutoNum type="alphaLcParenR"/>
              <a:defRPr/>
            </a:pPr>
            <a:r>
              <a:rPr lang="en-US" sz="2400" dirty="0">
                <a:latin typeface="Gill Sans MT" pitchFamily="34" charset="0"/>
              </a:rPr>
              <a:t>Cohort Assignment</a:t>
            </a:r>
          </a:p>
          <a:p>
            <a:pPr marL="800100" lvl="1" indent="-342900">
              <a:buFont typeface="+mj-lt"/>
              <a:buAutoNum type="alphaLcParenR"/>
              <a:defRPr/>
            </a:pPr>
            <a:r>
              <a:rPr lang="en-US" sz="2400" dirty="0">
                <a:latin typeface="Gill Sans MT" pitchFamily="34" charset="0"/>
              </a:rPr>
              <a:t>Membership</a:t>
            </a:r>
          </a:p>
          <a:p>
            <a:pPr marL="800100" lvl="1" indent="-342900">
              <a:buFont typeface="+mj-lt"/>
              <a:buAutoNum type="alphaLcParenR"/>
              <a:defRPr/>
            </a:pPr>
            <a:r>
              <a:rPr lang="en-US" sz="2400" dirty="0">
                <a:latin typeface="Gill Sans MT" pitchFamily="34" charset="0"/>
              </a:rPr>
              <a:t>Handoff</a:t>
            </a:r>
          </a:p>
          <a:p>
            <a:pPr marL="342900" indent="-342900">
              <a:buFont typeface="+mj-lt"/>
              <a:buAutoNum type="arabicPeriod"/>
              <a:defRPr/>
            </a:pPr>
            <a:endParaRPr lang="en-US" sz="2400" dirty="0">
              <a:latin typeface="Gill Sans MT" pitchFamily="34" charset="0"/>
            </a:endParaRPr>
          </a:p>
          <a:p>
            <a:pPr marL="342900" indent="-342900">
              <a:buFont typeface="+mj-lt"/>
              <a:buAutoNum type="arabicPeriod"/>
              <a:defRPr/>
            </a:pPr>
            <a:r>
              <a:rPr lang="en-US" sz="2400" dirty="0">
                <a:latin typeface="Gill Sans MT" pitchFamily="34" charset="0"/>
              </a:rPr>
              <a:t>So what’s different?</a:t>
            </a:r>
          </a:p>
          <a:p>
            <a:pPr marL="342900" indent="-342900">
              <a:buFont typeface="+mj-lt"/>
              <a:buAutoNum type="arabicPeriod"/>
              <a:defRPr/>
            </a:pPr>
            <a:endParaRPr lang="en-US" sz="2400" dirty="0">
              <a:latin typeface="Gill Sans MT" pitchFamily="34" charset="0"/>
            </a:endParaRPr>
          </a:p>
          <a:p>
            <a:pPr marL="342900" indent="-342900">
              <a:buFont typeface="+mj-lt"/>
              <a:buAutoNum type="arabicPeriod"/>
              <a:defRPr/>
            </a:pPr>
            <a:r>
              <a:rPr lang="en-US" sz="2400" dirty="0">
                <a:latin typeface="Gill Sans MT" pitchFamily="34" charset="0"/>
              </a:rPr>
              <a:t>Were a learning lab….right?</a:t>
            </a:r>
          </a:p>
          <a:p>
            <a:pPr>
              <a:defRPr/>
            </a:pPr>
            <a:endParaRPr lang="en-US" sz="2400" dirty="0">
              <a:latin typeface="Gill Sans MT" pitchFamily="34" charset="0"/>
            </a:endParaRPr>
          </a:p>
        </p:txBody>
      </p:sp>
      <p:cxnSp>
        <p:nvCxnSpPr>
          <p:cNvPr id="6" name="Straight Arrow Connector 5"/>
          <p:cNvCxnSpPr/>
          <p:nvPr/>
        </p:nvCxnSpPr>
        <p:spPr>
          <a:xfrm>
            <a:off x="3276600" y="19050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defRPr/>
            </a:pPr>
            <a:r>
              <a:rPr lang="en-US" dirty="0" smtClean="0"/>
              <a:t>Skills Development- “The heart of the operation”</a:t>
            </a:r>
            <a:endParaRPr lang="en-US" dirty="0"/>
          </a:p>
        </p:txBody>
      </p:sp>
      <p:sp>
        <p:nvSpPr>
          <p:cNvPr id="3" name="Content Placeholder 2"/>
          <p:cNvSpPr>
            <a:spLocks noGrp="1"/>
          </p:cNvSpPr>
          <p:nvPr>
            <p:ph idx="1"/>
          </p:nvPr>
        </p:nvSpPr>
        <p:spPr/>
        <p:txBody>
          <a:bodyPr/>
          <a:lstStyle/>
          <a:p>
            <a:pPr marL="596900" indent="-514350">
              <a:buFont typeface="+mj-lt"/>
              <a:buAutoNum type="arabicPeriod"/>
              <a:defRPr/>
            </a:pPr>
            <a:r>
              <a:rPr lang="en-US" dirty="0" smtClean="0"/>
              <a:t>The Handoff &amp; get to know</a:t>
            </a:r>
          </a:p>
          <a:p>
            <a:pPr marL="596900" indent="-514350">
              <a:buFont typeface="+mj-lt"/>
              <a:buAutoNum type="arabicPeriod"/>
              <a:defRPr/>
            </a:pPr>
            <a:r>
              <a:rPr lang="en-US" dirty="0" smtClean="0"/>
              <a:t>Assessment &amp; initial service plan</a:t>
            </a:r>
          </a:p>
          <a:p>
            <a:pPr marL="596900" indent="-514350">
              <a:buFont typeface="+mj-lt"/>
              <a:buAutoNum type="arabicPeriod"/>
              <a:defRPr/>
            </a:pPr>
            <a:r>
              <a:rPr lang="en-US" dirty="0" smtClean="0"/>
              <a:t>Enrollment in training </a:t>
            </a:r>
          </a:p>
          <a:p>
            <a:pPr marL="596900" indent="-514350">
              <a:buFont typeface="+mj-lt"/>
              <a:buAutoNum type="arabicPeriod"/>
              <a:defRPr/>
            </a:pPr>
            <a:r>
              <a:rPr lang="en-US" dirty="0" smtClean="0"/>
              <a:t>Documenting service</a:t>
            </a:r>
          </a:p>
          <a:p>
            <a:pPr marL="596900" indent="-514350">
              <a:buFont typeface="+mj-lt"/>
              <a:buAutoNum type="arabicPeriod"/>
              <a:defRPr/>
            </a:pPr>
            <a:r>
              <a:rPr lang="en-US" dirty="0" smtClean="0"/>
              <a:t>Handoff to R &amp; P</a:t>
            </a:r>
          </a:p>
          <a:p>
            <a:pPr marL="596900" indent="-514350">
              <a:buFont typeface="+mj-lt"/>
              <a:buAutoNum type="arabicPeriod"/>
              <a:defRPr/>
            </a:pPr>
            <a:r>
              <a:rPr lang="en-US" dirty="0" smtClean="0"/>
              <a:t>What is different and what have we learned?</a:t>
            </a:r>
          </a:p>
          <a:p>
            <a:pPr marL="596900" indent="-514350">
              <a:buFont typeface="+mj-lt"/>
              <a:buAutoNum type="arabicPeriod"/>
              <a:defRPr/>
            </a:pPr>
            <a:endParaRPr lang="en-US" dirty="0" smtClean="0"/>
          </a:p>
          <a:p>
            <a:pPr>
              <a:defRPr/>
            </a:pPr>
            <a:endParaRPr lang="en-US" dirty="0"/>
          </a:p>
        </p:txBody>
      </p:sp>
      <p:pic>
        <p:nvPicPr>
          <p:cNvPr id="4" name="Content Placeholder 4" descr="IowaWorks logo.jpg"/>
          <p:cNvPicPr>
            <a:picLocks noChangeAspect="1"/>
          </p:cNvPicPr>
          <p:nvPr/>
        </p:nvPicPr>
        <p:blipFill>
          <a:blip r:embed="rId3"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35608" y="533400"/>
            <a:ext cx="7498080" cy="5715000"/>
          </a:xfrm>
        </p:spPr>
        <p:txBody>
          <a:bodyPr>
            <a:normAutofit lnSpcReduction="10000"/>
          </a:bodyPr>
          <a:lstStyle/>
          <a:p>
            <a:r>
              <a:rPr lang="en-US" dirty="0" smtClean="0"/>
              <a:t>Iowa Law – HF2699</a:t>
            </a:r>
          </a:p>
          <a:p>
            <a:r>
              <a:rPr lang="en-US" dirty="0" smtClean="0"/>
              <a:t>Consultation with Other States</a:t>
            </a:r>
          </a:p>
          <a:p>
            <a:r>
              <a:rPr lang="en-US" dirty="0" smtClean="0"/>
              <a:t>State / Local Partnership in Implementation</a:t>
            </a:r>
          </a:p>
          <a:p>
            <a:r>
              <a:rPr lang="en-US" dirty="0" smtClean="0"/>
              <a:t>Lab Process in Implementation</a:t>
            </a:r>
          </a:p>
          <a:p>
            <a:r>
              <a:rPr lang="en-US" dirty="0" smtClean="0"/>
              <a:t>High Visibility of IWD Director/Deputy Director in all Phases of Implementation</a:t>
            </a:r>
          </a:p>
          <a:p>
            <a:r>
              <a:rPr lang="en-US" dirty="0" smtClean="0"/>
              <a:t>Diversity of Expertise in State Leadership</a:t>
            </a:r>
          </a:p>
          <a:p>
            <a:r>
              <a:rPr lang="en-US" dirty="0" smtClean="0"/>
              <a:t>State Board Setting the Tone for “Leap of Faith” in regard to Performance Measures</a:t>
            </a:r>
          </a:p>
          <a:p>
            <a:r>
              <a:rPr lang="en-US" dirty="0" smtClean="0"/>
              <a:t>New Brand Established – </a:t>
            </a:r>
            <a:r>
              <a:rPr lang="en-US" dirty="0" err="1" smtClean="0"/>
              <a:t>Iowa</a:t>
            </a:r>
            <a:r>
              <a:rPr lang="en-US" i="1" dirty="0" err="1" smtClean="0"/>
              <a:t>WORKS</a:t>
            </a:r>
            <a:endParaRPr lang="en-US" i="1" dirty="0"/>
          </a:p>
        </p:txBody>
      </p:sp>
      <p:pic>
        <p:nvPicPr>
          <p:cNvPr id="3"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Recruitment and Placement	</a:t>
            </a:r>
            <a:endParaRPr lang="en-US" dirty="0"/>
          </a:p>
        </p:txBody>
      </p:sp>
      <p:sp>
        <p:nvSpPr>
          <p:cNvPr id="10243" name="Content Placeholder 2"/>
          <p:cNvSpPr>
            <a:spLocks noGrp="1"/>
          </p:cNvSpPr>
          <p:nvPr>
            <p:ph idx="1"/>
          </p:nvPr>
        </p:nvSpPr>
        <p:spPr/>
        <p:txBody>
          <a:bodyPr/>
          <a:lstStyle/>
          <a:p>
            <a:pPr marL="596900" indent="-514350">
              <a:buFont typeface="Gill Sans MT" pitchFamily="34" charset="0"/>
              <a:buAutoNum type="arabicPeriod"/>
            </a:pPr>
            <a:r>
              <a:rPr lang="en-US" smtClean="0"/>
              <a:t>Bridge between employers and job-ready candidates:</a:t>
            </a:r>
          </a:p>
          <a:p>
            <a:pPr marL="1117600" lvl="2" indent="-514350">
              <a:buFont typeface="Gill Sans MT" pitchFamily="34" charset="0"/>
              <a:buAutoNum type="alphaLcParenR"/>
            </a:pPr>
            <a:r>
              <a:rPr lang="en-US" smtClean="0"/>
              <a:t>What is different from the traditional business services?</a:t>
            </a:r>
          </a:p>
          <a:p>
            <a:pPr marL="1117600" lvl="2" indent="-514350">
              <a:buFont typeface="Gill Sans MT" pitchFamily="34" charset="0"/>
              <a:buAutoNum type="alphaLcParenR"/>
            </a:pPr>
            <a:r>
              <a:rPr lang="en-US" smtClean="0"/>
              <a:t>Candidate referral to the team.</a:t>
            </a:r>
          </a:p>
          <a:p>
            <a:pPr marL="596900" indent="-514350">
              <a:buFont typeface="Gill Sans MT" pitchFamily="34" charset="0"/>
              <a:buAutoNum type="arabicPeriod"/>
            </a:pPr>
            <a:r>
              <a:rPr lang="en-US" smtClean="0"/>
              <a:t>Job Order management  </a:t>
            </a:r>
          </a:p>
          <a:p>
            <a:pPr marL="596900" indent="-514350">
              <a:buFont typeface="Gill Sans MT" pitchFamily="34" charset="0"/>
              <a:buAutoNum type="arabicPeriod"/>
            </a:pPr>
            <a:r>
              <a:rPr lang="en-US" smtClean="0"/>
              <a:t>Changing the culture </a:t>
            </a:r>
          </a:p>
        </p:txBody>
      </p:sp>
      <p:pic>
        <p:nvPicPr>
          <p:cNvPr id="4" name="Content Placeholder 4" descr="IowaWorks logo.jpg"/>
          <p:cNvPicPr>
            <a:picLocks noChangeAspect="1"/>
          </p:cNvPicPr>
          <p:nvPr/>
        </p:nvPicPr>
        <p:blipFill>
          <a:blip r:embed="rId3"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Services</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130000"/>
                  </a:schemeClr>
                </a:solidFill>
              </a:rPr>
              <a:t>Services </a:t>
            </a:r>
            <a:r>
              <a:rPr lang="en-US" dirty="0" err="1" smtClean="0">
                <a:solidFill>
                  <a:schemeClr val="tx2">
                    <a:satMod val="130000"/>
                  </a:schemeClr>
                </a:solidFill>
              </a:rPr>
              <a:t>vs</a:t>
            </a:r>
            <a:r>
              <a:rPr lang="en-US" dirty="0" smtClean="0">
                <a:solidFill>
                  <a:schemeClr val="tx2">
                    <a:satMod val="130000"/>
                  </a:schemeClr>
                </a:solidFill>
              </a:rPr>
              <a:t> Program Delivery</a:t>
            </a:r>
            <a:endParaRPr lang="en-US" dirty="0"/>
          </a:p>
        </p:txBody>
      </p:sp>
      <p:sp>
        <p:nvSpPr>
          <p:cNvPr id="3" name="Content Placeholder 2"/>
          <p:cNvSpPr>
            <a:spLocks noGrp="1"/>
          </p:cNvSpPr>
          <p:nvPr>
            <p:ph idx="1"/>
          </p:nvPr>
        </p:nvSpPr>
        <p:spPr/>
        <p:txBody>
          <a:bodyPr/>
          <a:lstStyle/>
          <a:p>
            <a:pPr marL="342900" indent="-342900">
              <a:buFontTx/>
              <a:buAutoNum type="arabicPeriod"/>
              <a:defRPr/>
            </a:pPr>
            <a:r>
              <a:rPr lang="en-US" sz="3600" dirty="0" smtClean="0"/>
              <a:t>What’s different?</a:t>
            </a:r>
          </a:p>
          <a:p>
            <a:pPr marL="800100" lvl="1" indent="-342900">
              <a:buFont typeface="+mj-lt"/>
              <a:buAutoNum type="alphaLcParenR"/>
              <a:defRPr/>
            </a:pPr>
            <a:r>
              <a:rPr lang="en-US" sz="3600" dirty="0" smtClean="0"/>
              <a:t>Grouping products and services</a:t>
            </a:r>
          </a:p>
          <a:p>
            <a:pPr marL="800100" lvl="1" indent="-342900">
              <a:buFont typeface="+mj-lt"/>
              <a:buAutoNum type="alphaLcParenR"/>
              <a:defRPr/>
            </a:pPr>
            <a:r>
              <a:rPr lang="en-US" sz="3600" dirty="0" smtClean="0"/>
              <a:t>Cohort Assignment – pass-off from Membership to Skills with a cohort assignment</a:t>
            </a:r>
          </a:p>
          <a:p>
            <a:pPr marL="800100" lvl="1" indent="-342900">
              <a:buFont typeface="+mj-lt"/>
              <a:buAutoNum type="alphaLcParenR"/>
              <a:defRPr/>
            </a:pPr>
            <a:r>
              <a:rPr lang="en-US" sz="3600" dirty="0" smtClean="0"/>
              <a:t>Cohort components of services, what are they, how do they differ</a:t>
            </a:r>
          </a:p>
          <a:p>
            <a:pPr marL="800100" lvl="1" indent="-342900">
              <a:buFont typeface="+mj-lt"/>
              <a:buAutoNum type="alphaLcParenR"/>
              <a:defRPr/>
            </a:pPr>
            <a:r>
              <a:rPr lang="en-US" sz="3600" dirty="0" smtClean="0"/>
              <a:t>Employment plan</a:t>
            </a:r>
          </a:p>
          <a:p>
            <a:pPr>
              <a:buFont typeface="Wingdings 2" pitchFamily="18" charset="2"/>
              <a:buNone/>
              <a:defRPr/>
            </a:pPr>
            <a:endParaRPr lang="en-US" dirty="0"/>
          </a:p>
        </p:txBody>
      </p:sp>
      <p:pic>
        <p:nvPicPr>
          <p:cNvPr id="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Tracking &amp; Buy In!</a:t>
            </a:r>
            <a:endParaRPr lang="en-US" dirty="0"/>
          </a:p>
        </p:txBody>
      </p:sp>
      <p:sp>
        <p:nvSpPr>
          <p:cNvPr id="12291" name="Content Placeholder 2"/>
          <p:cNvSpPr>
            <a:spLocks noGrp="1"/>
          </p:cNvSpPr>
          <p:nvPr>
            <p:ph idx="1"/>
          </p:nvPr>
        </p:nvSpPr>
        <p:spPr>
          <a:xfrm>
            <a:off x="1219200" y="1447800"/>
            <a:ext cx="7715250" cy="4800600"/>
          </a:xfrm>
        </p:spPr>
        <p:txBody>
          <a:bodyPr/>
          <a:lstStyle/>
          <a:p>
            <a:pPr>
              <a:buFont typeface="Gill Sans MT" pitchFamily="34" charset="0"/>
              <a:buAutoNum type="arabicPeriod"/>
            </a:pPr>
            <a:r>
              <a:rPr lang="en-US" smtClean="0"/>
              <a:t>Tracking methods for services– employment plans, 45 day report and the process, workshop attendance</a:t>
            </a:r>
          </a:p>
          <a:p>
            <a:pPr>
              <a:buFont typeface="Gill Sans MT" pitchFamily="34" charset="0"/>
              <a:buAutoNum type="arabicPeriod"/>
            </a:pPr>
            <a:endParaRPr lang="en-US" smtClean="0"/>
          </a:p>
          <a:p>
            <a:pPr>
              <a:buFont typeface="Gill Sans MT" pitchFamily="34" charset="0"/>
              <a:buAutoNum type="arabicPeriod"/>
            </a:pPr>
            <a:r>
              <a:rPr lang="en-US" smtClean="0"/>
              <a:t>BI &amp; AI (before integration, after integration)</a:t>
            </a:r>
          </a:p>
          <a:p>
            <a:pPr>
              <a:buFont typeface="Wingdings 2" pitchFamily="18" charset="2"/>
              <a:buNone/>
            </a:pPr>
            <a:r>
              <a:rPr lang="en-US" smtClean="0"/>
              <a:t>	a.  UI, WIA, employment</a:t>
            </a:r>
          </a:p>
          <a:p>
            <a:pPr>
              <a:buFont typeface="Wingdings 2" pitchFamily="18" charset="2"/>
              <a:buNone/>
            </a:pPr>
            <a:r>
              <a:rPr lang="en-US" smtClean="0"/>
              <a:t>   b. Internal and external customer “buy -in”</a:t>
            </a:r>
          </a:p>
        </p:txBody>
      </p:sp>
      <p:pic>
        <p:nvPicPr>
          <p:cNvPr id="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Barriers and Challenges</a:t>
            </a:r>
            <a:endParaRPr lang="en-US" dirty="0"/>
          </a:p>
        </p:txBody>
      </p:sp>
      <p:sp>
        <p:nvSpPr>
          <p:cNvPr id="13315" name="Content Placeholder 2"/>
          <p:cNvSpPr>
            <a:spLocks noGrp="1"/>
          </p:cNvSpPr>
          <p:nvPr>
            <p:ph idx="1"/>
          </p:nvPr>
        </p:nvSpPr>
        <p:spPr>
          <a:xfrm>
            <a:off x="1066800" y="1295400"/>
            <a:ext cx="7867650" cy="4953000"/>
          </a:xfrm>
        </p:spPr>
        <p:txBody>
          <a:bodyPr>
            <a:normAutofit lnSpcReduction="10000"/>
          </a:bodyPr>
          <a:lstStyle/>
          <a:p>
            <a:pPr>
              <a:buFont typeface="Wingdings 2" pitchFamily="18" charset="2"/>
              <a:buNone/>
            </a:pPr>
            <a:r>
              <a:rPr lang="en-US" smtClean="0"/>
              <a:t>1.  What we THOUGHT we needed</a:t>
            </a:r>
          </a:p>
          <a:p>
            <a:pPr>
              <a:buFont typeface="Wingdings 2" pitchFamily="18" charset="2"/>
              <a:buNone/>
            </a:pPr>
            <a:r>
              <a:rPr lang="en-US" smtClean="0"/>
              <a:t>		       floor plan -  staffing - customer flow and demand</a:t>
            </a:r>
          </a:p>
          <a:p>
            <a:pPr>
              <a:buFont typeface="Wingdings 2" pitchFamily="18" charset="2"/>
              <a:buNone/>
            </a:pPr>
            <a:endParaRPr lang="en-US" sz="2000" smtClean="0"/>
          </a:p>
          <a:p>
            <a:pPr>
              <a:buFont typeface="Wingdings 2" pitchFamily="18" charset="2"/>
              <a:buNone/>
            </a:pPr>
            <a:r>
              <a:rPr lang="en-US" smtClean="0"/>
              <a:t>	2.  What we really needed and the challenges faced</a:t>
            </a:r>
          </a:p>
          <a:p>
            <a:pPr>
              <a:buFont typeface="Wingdings 2" pitchFamily="18" charset="2"/>
              <a:buNone/>
            </a:pPr>
            <a:r>
              <a:rPr lang="en-US" smtClean="0"/>
              <a:t>		      floor plan – staffing – customer flow  and demand</a:t>
            </a:r>
          </a:p>
          <a:p>
            <a:pPr>
              <a:buFont typeface="Wingdings 2" pitchFamily="18" charset="2"/>
              <a:buNone/>
            </a:pPr>
            <a:r>
              <a:rPr lang="en-US" smtClean="0"/>
              <a:t>	3.  Bridges built for system communication</a:t>
            </a:r>
          </a:p>
          <a:p>
            <a:pPr>
              <a:buFont typeface="Wingdings 2" pitchFamily="18" charset="2"/>
              <a:buNone/>
            </a:pPr>
            <a:r>
              <a:rPr lang="en-US" smtClean="0"/>
              <a:t>	4.  RES &amp; REA  </a:t>
            </a:r>
          </a:p>
          <a:p>
            <a:endParaRPr lang="en-US" smtClean="0"/>
          </a:p>
        </p:txBody>
      </p:sp>
      <p:sp>
        <p:nvSpPr>
          <p:cNvPr id="4" name="Right Arrow 3"/>
          <p:cNvSpPr/>
          <p:nvPr/>
        </p:nvSpPr>
        <p:spPr>
          <a:xfrm>
            <a:off x="1828800" y="1981200"/>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ight Arrow 4"/>
          <p:cNvSpPr/>
          <p:nvPr/>
        </p:nvSpPr>
        <p:spPr>
          <a:xfrm>
            <a:off x="1828800" y="449580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 and Q&amp;A</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Testimonial</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676400"/>
            <a:ext cx="7467600" cy="461665"/>
          </a:xfrm>
          <a:prstGeom prst="rect">
            <a:avLst/>
          </a:prstGeom>
          <a:noFill/>
        </p:spPr>
        <p:txBody>
          <a:bodyPr wrap="square" rtlCol="0">
            <a:spAutoFit/>
          </a:bodyPr>
          <a:lstStyle/>
          <a:p>
            <a:r>
              <a:rPr lang="en-US" sz="2400" dirty="0" smtClean="0"/>
              <a:t>Dawn </a:t>
            </a:r>
            <a:r>
              <a:rPr lang="en-US" sz="2400" dirty="0" err="1" smtClean="0"/>
              <a:t>Busse</a:t>
            </a:r>
            <a:r>
              <a:rPr lang="en-US" sz="2400" dirty="0" smtClean="0"/>
              <a:t> – Ft. Dodge</a:t>
            </a:r>
            <a:endParaRPr 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Integration</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3581400" cy="1295400"/>
          </a:xfrm>
        </p:spPr>
        <p:txBody>
          <a:bodyPr>
            <a:normAutofit fontScale="90000"/>
          </a:bodyPr>
          <a:lstStyle/>
          <a:p>
            <a:pPr eaLnBrk="1" fontAlgn="auto" hangingPunct="1">
              <a:spcAft>
                <a:spcPts val="0"/>
              </a:spcAft>
              <a:defRPr/>
            </a:pPr>
            <a:r>
              <a:rPr lang="en-US" sz="3100" dirty="0" smtClean="0">
                <a:solidFill>
                  <a:schemeClr val="tx2">
                    <a:satMod val="130000"/>
                  </a:schemeClr>
                </a:solidFill>
              </a:rPr>
              <a:t>Program Integration</a:t>
            </a:r>
            <a:r>
              <a:rPr lang="en-US" sz="1800" dirty="0" smtClean="0">
                <a:solidFill>
                  <a:schemeClr val="tx2">
                    <a:satMod val="130000"/>
                  </a:schemeClr>
                </a:solidFill>
              </a:rPr>
              <a:t/>
            </a:r>
            <a:br>
              <a:rPr lang="en-US" sz="1800" dirty="0" smtClean="0">
                <a:solidFill>
                  <a:schemeClr val="tx2">
                    <a:satMod val="130000"/>
                  </a:schemeClr>
                </a:solidFill>
              </a:rPr>
            </a:br>
            <a:r>
              <a:rPr lang="en-US" sz="1800" dirty="0" smtClean="0">
                <a:solidFill>
                  <a:schemeClr val="tx2">
                    <a:satMod val="130000"/>
                  </a:schemeClr>
                </a:solidFill>
              </a:rPr>
              <a:t>Wagner Peyser</a:t>
            </a:r>
            <a:br>
              <a:rPr lang="en-US" sz="1800" dirty="0" smtClean="0">
                <a:solidFill>
                  <a:schemeClr val="tx2">
                    <a:satMod val="130000"/>
                  </a:schemeClr>
                </a:solidFill>
              </a:rPr>
            </a:br>
            <a:r>
              <a:rPr lang="en-US" sz="1800" dirty="0" smtClean="0">
                <a:solidFill>
                  <a:schemeClr val="tx2">
                    <a:satMod val="130000"/>
                  </a:schemeClr>
                </a:solidFill>
              </a:rPr>
              <a:t>Workforce Investment Act—DW/Adult</a:t>
            </a:r>
            <a:endParaRPr lang="en-US" sz="1800"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3" cstate="print"/>
          <a:srcRect/>
          <a:stretch>
            <a:fillRect/>
          </a:stretch>
        </p:blipFill>
        <p:spPr>
          <a:xfrm>
            <a:off x="7391400" y="6172200"/>
            <a:ext cx="1587500" cy="514350"/>
          </a:xfrm>
        </p:spPr>
      </p:pic>
      <p:sp>
        <p:nvSpPr>
          <p:cNvPr id="6" name="TextBox 5"/>
          <p:cNvSpPr txBox="1"/>
          <p:nvPr/>
        </p:nvSpPr>
        <p:spPr>
          <a:xfrm>
            <a:off x="1066800" y="1600200"/>
            <a:ext cx="3581400" cy="3570208"/>
          </a:xfrm>
          <a:prstGeom prst="rect">
            <a:avLst/>
          </a:prstGeom>
          <a:solidFill>
            <a:schemeClr val="accent3">
              <a:lumMod val="20000"/>
              <a:lumOff val="80000"/>
            </a:schemeClr>
          </a:solidFill>
        </p:spPr>
        <p:txBody>
          <a:bodyPr wrap="square">
            <a:spAutoFit/>
          </a:bodyPr>
          <a:lstStyle/>
          <a:p>
            <a:pPr>
              <a:defRPr/>
            </a:pPr>
            <a:r>
              <a:rPr lang="en-US" b="1" u="sng" dirty="0"/>
              <a:t>Unique </a:t>
            </a:r>
            <a:r>
              <a:rPr lang="en-US" b="1" u="sng" dirty="0" smtClean="0"/>
              <a:t>Program Requirements, </a:t>
            </a:r>
            <a:r>
              <a:rPr lang="en-US" b="1" u="sng" dirty="0"/>
              <a:t>No change:</a:t>
            </a:r>
          </a:p>
          <a:p>
            <a:pPr marL="342900" indent="-342900">
              <a:buFont typeface="+mj-lt"/>
              <a:buAutoNum type="arabicPeriod"/>
              <a:defRPr/>
            </a:pPr>
            <a:r>
              <a:rPr lang="en-US" sz="1900" dirty="0"/>
              <a:t>UI staff solves UI claims </a:t>
            </a:r>
            <a:r>
              <a:rPr lang="en-US" sz="1900" dirty="0" smtClean="0"/>
              <a:t>problems.</a:t>
            </a:r>
            <a:endParaRPr lang="en-US" sz="1900" dirty="0"/>
          </a:p>
          <a:p>
            <a:pPr marL="342900" indent="-342900">
              <a:buFont typeface="+mj-lt"/>
              <a:buAutoNum type="arabicPeriod"/>
              <a:defRPr/>
            </a:pPr>
            <a:r>
              <a:rPr lang="en-US" sz="1900" dirty="0"/>
              <a:t>WIA funded staff approve WIA funded training </a:t>
            </a:r>
            <a:r>
              <a:rPr lang="en-US" sz="1900" dirty="0" smtClean="0"/>
              <a:t>plans.</a:t>
            </a:r>
          </a:p>
          <a:p>
            <a:pPr marL="342900" indent="-342900">
              <a:buFont typeface="+mj-lt"/>
              <a:buAutoNum type="arabicPeriod"/>
              <a:defRPr/>
            </a:pPr>
            <a:r>
              <a:rPr lang="en-US" sz="1900" dirty="0" smtClean="0"/>
              <a:t>WIA funded staff approve expenditures from WIA funds.</a:t>
            </a:r>
            <a:endParaRPr lang="en-US" sz="1900" dirty="0"/>
          </a:p>
          <a:p>
            <a:pPr marL="342900" indent="-342900">
              <a:buFont typeface="+mj-lt"/>
              <a:buAutoNum type="arabicPeriod"/>
              <a:defRPr/>
            </a:pPr>
            <a:r>
              <a:rPr lang="en-US" sz="1900" dirty="0"/>
              <a:t>WIA funds are </a:t>
            </a:r>
            <a:r>
              <a:rPr lang="en-US" sz="1900" dirty="0" smtClean="0"/>
              <a:t>limited.</a:t>
            </a:r>
            <a:endParaRPr lang="en-US" sz="1900" dirty="0"/>
          </a:p>
          <a:p>
            <a:pPr marL="342900" indent="-342900">
              <a:buFont typeface="+mj-lt"/>
              <a:buAutoNum type="arabicPeriod"/>
              <a:defRPr/>
            </a:pPr>
            <a:r>
              <a:rPr lang="en-US" sz="1900" dirty="0" smtClean="0"/>
              <a:t>Intensive service trigger</a:t>
            </a:r>
          </a:p>
          <a:p>
            <a:pPr marL="342900" indent="-342900">
              <a:buFont typeface="+mj-lt"/>
              <a:buAutoNum type="arabicPeriod"/>
              <a:defRPr/>
            </a:pPr>
            <a:r>
              <a:rPr lang="en-US" sz="1900" dirty="0" smtClean="0"/>
              <a:t>Performance measures.</a:t>
            </a:r>
            <a:endParaRPr lang="en-US" sz="1900" dirty="0"/>
          </a:p>
        </p:txBody>
      </p:sp>
      <p:sp>
        <p:nvSpPr>
          <p:cNvPr id="8" name="TextBox 7"/>
          <p:cNvSpPr txBox="1"/>
          <p:nvPr/>
        </p:nvSpPr>
        <p:spPr>
          <a:xfrm>
            <a:off x="4724400" y="0"/>
            <a:ext cx="4419600" cy="6155531"/>
          </a:xfrm>
          <a:prstGeom prst="rect">
            <a:avLst/>
          </a:prstGeom>
          <a:solidFill>
            <a:schemeClr val="accent4">
              <a:lumMod val="20000"/>
              <a:lumOff val="80000"/>
            </a:schemeClr>
          </a:solidFill>
        </p:spPr>
        <p:txBody>
          <a:bodyPr wrap="square">
            <a:spAutoFit/>
          </a:bodyPr>
          <a:lstStyle/>
          <a:p>
            <a:pPr>
              <a:defRPr/>
            </a:pPr>
            <a:r>
              <a:rPr lang="en-US" sz="1600" b="1" u="sng" dirty="0"/>
              <a:t>New in Integrated Services:</a:t>
            </a:r>
          </a:p>
          <a:p>
            <a:pPr marL="342900" indent="-342900">
              <a:buFont typeface="+mj-lt"/>
              <a:buAutoNum type="arabicPeriod"/>
              <a:defRPr/>
            </a:pPr>
            <a:r>
              <a:rPr lang="en-US" dirty="0"/>
              <a:t>O</a:t>
            </a:r>
            <a:r>
              <a:rPr lang="en-US" dirty="0" smtClean="0"/>
              <a:t>ffice </a:t>
            </a:r>
            <a:r>
              <a:rPr lang="en-US" dirty="0"/>
              <a:t>layout is conducive to providing continuum of </a:t>
            </a:r>
            <a:r>
              <a:rPr lang="en-US" dirty="0" smtClean="0"/>
              <a:t>services, on </a:t>
            </a:r>
            <a:r>
              <a:rPr lang="en-US" dirty="0"/>
              <a:t>demand.</a:t>
            </a:r>
          </a:p>
          <a:p>
            <a:pPr marL="342900" indent="-342900">
              <a:buFont typeface="+mj-lt"/>
              <a:buAutoNum type="arabicPeriod"/>
              <a:defRPr/>
            </a:pPr>
            <a:r>
              <a:rPr lang="en-US" dirty="0"/>
              <a:t> All </a:t>
            </a:r>
            <a:r>
              <a:rPr lang="en-US" dirty="0" smtClean="0"/>
              <a:t>customers and members </a:t>
            </a:r>
            <a:r>
              <a:rPr lang="en-US" dirty="0"/>
              <a:t>are offered the menu </a:t>
            </a:r>
            <a:r>
              <a:rPr lang="en-US" dirty="0" smtClean="0"/>
              <a:t>of services but only </a:t>
            </a:r>
            <a:r>
              <a:rPr lang="en-US" u="sng" dirty="0" smtClean="0"/>
              <a:t>Members </a:t>
            </a:r>
            <a:r>
              <a:rPr lang="en-US" dirty="0" smtClean="0"/>
              <a:t>attend.</a:t>
            </a:r>
            <a:endParaRPr lang="en-US" dirty="0"/>
          </a:p>
          <a:p>
            <a:pPr marL="342900" indent="-342900">
              <a:buFont typeface="+mj-lt"/>
              <a:buAutoNum type="arabicPeriod"/>
              <a:defRPr/>
            </a:pPr>
            <a:r>
              <a:rPr lang="en-US" dirty="0"/>
              <a:t>No limit to # enrolled in </a:t>
            </a:r>
            <a:r>
              <a:rPr lang="en-US" dirty="0" smtClean="0"/>
              <a:t>WIA.</a:t>
            </a:r>
          </a:p>
          <a:p>
            <a:pPr marL="342900" indent="-342900">
              <a:buFont typeface="+mj-lt"/>
              <a:buAutoNum type="arabicPeriod"/>
              <a:defRPr/>
            </a:pPr>
            <a:r>
              <a:rPr lang="en-US" dirty="0"/>
              <a:t>Membership  team (</a:t>
            </a:r>
            <a:r>
              <a:rPr lang="en-US" dirty="0" smtClean="0"/>
              <a:t>IWD,WIA):</a:t>
            </a:r>
          </a:p>
          <a:p>
            <a:pPr marL="800100" lvl="1" indent="-342900">
              <a:buFont typeface="Arial" pitchFamily="34" charset="0"/>
              <a:buChar char="•"/>
              <a:defRPr/>
            </a:pPr>
            <a:r>
              <a:rPr lang="en-US" dirty="0" smtClean="0"/>
              <a:t>assist claimants</a:t>
            </a:r>
            <a:endParaRPr lang="en-US" dirty="0"/>
          </a:p>
          <a:p>
            <a:pPr marL="800100" lvl="1" indent="-342900">
              <a:buFont typeface="Arial" pitchFamily="34" charset="0"/>
              <a:buChar char="•"/>
              <a:defRPr/>
            </a:pPr>
            <a:r>
              <a:rPr lang="en-US" dirty="0" smtClean="0"/>
              <a:t>greet and begin assessment </a:t>
            </a:r>
          </a:p>
          <a:p>
            <a:pPr marL="342900" indent="-342900">
              <a:buFont typeface="+mj-lt"/>
              <a:buAutoNum type="arabicPeriod"/>
              <a:defRPr/>
            </a:pPr>
            <a:r>
              <a:rPr lang="en-US" dirty="0"/>
              <a:t>Skills </a:t>
            </a:r>
            <a:r>
              <a:rPr lang="en-US" dirty="0" smtClean="0"/>
              <a:t>Dev.(IWD,WIA,RES,REA</a:t>
            </a:r>
            <a:r>
              <a:rPr lang="en-US" dirty="0"/>
              <a:t>) </a:t>
            </a:r>
            <a:endParaRPr lang="en-US" dirty="0" smtClean="0"/>
          </a:p>
          <a:p>
            <a:pPr marL="800100" lvl="1" indent="-342900">
              <a:buFont typeface="Arial" pitchFamily="34" charset="0"/>
              <a:buChar char="•"/>
              <a:defRPr/>
            </a:pPr>
            <a:r>
              <a:rPr lang="en-US" dirty="0" smtClean="0"/>
              <a:t>provide </a:t>
            </a:r>
            <a:r>
              <a:rPr lang="en-US" dirty="0"/>
              <a:t>assessment and guidance to determine need for </a:t>
            </a:r>
            <a:r>
              <a:rPr lang="en-US" dirty="0" smtClean="0"/>
              <a:t>up-skilling.</a:t>
            </a:r>
          </a:p>
          <a:p>
            <a:pPr marL="800100" lvl="1" indent="-342900">
              <a:buFont typeface="Arial" pitchFamily="34" charset="0"/>
              <a:buChar char="•"/>
              <a:defRPr/>
            </a:pPr>
            <a:r>
              <a:rPr lang="en-US" dirty="0" smtClean="0"/>
              <a:t>can </a:t>
            </a:r>
            <a:r>
              <a:rPr lang="en-US" dirty="0"/>
              <a:t>create a training </a:t>
            </a:r>
            <a:r>
              <a:rPr lang="en-US" dirty="0" smtClean="0"/>
              <a:t>plan</a:t>
            </a:r>
            <a:endParaRPr lang="en-US" dirty="0"/>
          </a:p>
          <a:p>
            <a:pPr marL="800100" lvl="1" indent="-342900">
              <a:buFont typeface="Arial" pitchFamily="34" charset="0"/>
              <a:buChar char="•"/>
              <a:defRPr/>
            </a:pPr>
            <a:r>
              <a:rPr lang="en-US" dirty="0"/>
              <a:t>c</a:t>
            </a:r>
            <a:r>
              <a:rPr lang="en-US" dirty="0" smtClean="0"/>
              <a:t>an provide case management</a:t>
            </a:r>
            <a:r>
              <a:rPr lang="en-US" u="sng" dirty="0" smtClean="0"/>
              <a:t>, (but only for intensive / training)</a:t>
            </a:r>
            <a:endParaRPr lang="en-US" u="sng" dirty="0"/>
          </a:p>
          <a:p>
            <a:pPr marL="342900" indent="-342900">
              <a:buFont typeface="+mj-lt"/>
              <a:buAutoNum type="arabicPeriod"/>
              <a:defRPr/>
            </a:pPr>
            <a:r>
              <a:rPr lang="en-US" dirty="0" smtClean="0"/>
              <a:t>WIA paper </a:t>
            </a:r>
            <a:r>
              <a:rPr lang="en-US" dirty="0"/>
              <a:t>files </a:t>
            </a:r>
            <a:r>
              <a:rPr lang="en-US" dirty="0" smtClean="0"/>
              <a:t>are streamlined</a:t>
            </a:r>
          </a:p>
          <a:p>
            <a:pPr marL="342900" indent="-342900">
              <a:buFont typeface="+mj-lt"/>
              <a:buAutoNum type="arabicPeriod"/>
              <a:defRPr/>
            </a:pPr>
            <a:r>
              <a:rPr lang="en-US" dirty="0" smtClean="0"/>
              <a:t>Recruitment &amp; Placement act as an extension of the employer</a:t>
            </a:r>
            <a:endParaRPr lang="en-US" dirty="0"/>
          </a:p>
          <a:p>
            <a:pPr marL="342900" indent="-342900">
              <a:buFont typeface="+mj-lt"/>
              <a:buAutoNum type="arabicPeriod"/>
              <a:defRPr/>
            </a:pPr>
            <a:r>
              <a:rPr lang="en-US" dirty="0" smtClean="0"/>
              <a:t>Referrals happen everywhere!</a:t>
            </a:r>
          </a:p>
          <a:p>
            <a:pPr marL="342900" indent="-342900">
              <a:buFont typeface="+mj-lt"/>
              <a:buAutoNum type="arabicPeriod"/>
              <a:defRPr/>
            </a:pPr>
            <a:r>
              <a:rPr lang="en-US" dirty="0" smtClean="0"/>
              <a:t>Renegotiate Performance</a:t>
            </a:r>
            <a:endParaRPr lang="en-US" dirty="0"/>
          </a:p>
        </p:txBody>
      </p:sp>
      <p:sp>
        <p:nvSpPr>
          <p:cNvPr id="7" name="Notched Right Arrow 6"/>
          <p:cNvSpPr/>
          <p:nvPr/>
        </p:nvSpPr>
        <p:spPr>
          <a:xfrm>
            <a:off x="4419600" y="3124200"/>
            <a:ext cx="609600" cy="381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3581400" cy="1143000"/>
          </a:xfrm>
        </p:spPr>
        <p:txBody>
          <a:bodyPr>
            <a:normAutofit fontScale="90000"/>
          </a:bodyPr>
          <a:lstStyle/>
          <a:p>
            <a:pPr eaLnBrk="1" hangingPunct="1">
              <a:defRPr/>
            </a:pPr>
            <a:r>
              <a:rPr lang="en-US" sz="3100" dirty="0" smtClean="0"/>
              <a:t>Program Integration</a:t>
            </a:r>
            <a:r>
              <a:rPr lang="en-US" dirty="0" smtClean="0"/>
              <a:t/>
            </a:r>
            <a:br>
              <a:rPr lang="en-US" dirty="0" smtClean="0"/>
            </a:br>
            <a:r>
              <a:rPr lang="en-US" dirty="0" smtClean="0"/>
              <a:t>	</a:t>
            </a:r>
            <a:r>
              <a:rPr lang="en-US" sz="2700" dirty="0" smtClean="0"/>
              <a:t>Training Services</a:t>
            </a:r>
            <a:endParaRPr lang="en-US" sz="2700" dirty="0"/>
          </a:p>
        </p:txBody>
      </p:sp>
      <p:sp>
        <p:nvSpPr>
          <p:cNvPr id="3" name="Content Placeholder 2"/>
          <p:cNvSpPr>
            <a:spLocks noGrp="1"/>
          </p:cNvSpPr>
          <p:nvPr>
            <p:ph idx="1"/>
          </p:nvPr>
        </p:nvSpPr>
        <p:spPr>
          <a:xfrm>
            <a:off x="1066800" y="1828800"/>
            <a:ext cx="3810000" cy="3886200"/>
          </a:xfrm>
          <a:solidFill>
            <a:schemeClr val="accent3">
              <a:lumMod val="20000"/>
              <a:lumOff val="80000"/>
            </a:schemeClr>
          </a:solidFill>
        </p:spPr>
        <p:txBody>
          <a:bodyPr/>
          <a:lstStyle/>
          <a:p>
            <a:pPr eaLnBrk="1" hangingPunct="1">
              <a:buFont typeface="Wingdings 2" pitchFamily="18" charset="2"/>
              <a:buNone/>
              <a:defRPr/>
            </a:pPr>
            <a:r>
              <a:rPr lang="en-US" sz="1600" b="1" u="sng" dirty="0" smtClean="0"/>
              <a:t>Pre-Integration-TRAINING MENU</a:t>
            </a:r>
          </a:p>
          <a:p>
            <a:pPr eaLnBrk="1" hangingPunct="1">
              <a:buFont typeface="Wingdings 2" pitchFamily="18" charset="2"/>
              <a:buNone/>
              <a:defRPr/>
            </a:pPr>
            <a:r>
              <a:rPr lang="en-US" sz="1600" b="1" u="sng" dirty="0" smtClean="0"/>
              <a:t>By WIA Handbook definition: </a:t>
            </a:r>
          </a:p>
          <a:p>
            <a:pPr marL="596900" indent="-514350" eaLnBrk="1" hangingPunct="1">
              <a:spcBef>
                <a:spcPts val="0"/>
              </a:spcBef>
              <a:buFont typeface="+mj-lt"/>
              <a:buAutoNum type="arabicPeriod"/>
              <a:defRPr/>
            </a:pPr>
            <a:r>
              <a:rPr lang="en-US" sz="2000" dirty="0" smtClean="0"/>
              <a:t>OJT</a:t>
            </a:r>
          </a:p>
          <a:p>
            <a:pPr marL="596900" indent="-514350" eaLnBrk="1" hangingPunct="1">
              <a:spcBef>
                <a:spcPts val="0"/>
              </a:spcBef>
              <a:buFont typeface="+mj-lt"/>
              <a:buAutoNum type="arabicPeriod"/>
              <a:defRPr/>
            </a:pPr>
            <a:r>
              <a:rPr lang="en-US" sz="2000" dirty="0" smtClean="0"/>
              <a:t>IST</a:t>
            </a:r>
          </a:p>
          <a:p>
            <a:pPr marL="596900" indent="-514350" eaLnBrk="1" hangingPunct="1">
              <a:spcBef>
                <a:spcPts val="0"/>
              </a:spcBef>
              <a:buFont typeface="+mj-lt"/>
              <a:buAutoNum type="arabicPeriod"/>
              <a:defRPr/>
            </a:pPr>
            <a:r>
              <a:rPr lang="en-US" sz="2000" dirty="0" smtClean="0"/>
              <a:t>CUS</a:t>
            </a:r>
          </a:p>
          <a:p>
            <a:pPr marL="596900" indent="-514350" eaLnBrk="1" hangingPunct="1">
              <a:spcBef>
                <a:spcPts val="0"/>
              </a:spcBef>
              <a:buFont typeface="+mj-lt"/>
              <a:buAutoNum type="arabicPeriod"/>
              <a:defRPr/>
            </a:pPr>
            <a:r>
              <a:rPr lang="en-US" sz="2000" dirty="0" smtClean="0"/>
              <a:t>WEP</a:t>
            </a:r>
          </a:p>
          <a:p>
            <a:pPr marL="596900" indent="-514350" eaLnBrk="1" hangingPunct="1">
              <a:spcBef>
                <a:spcPts val="0"/>
              </a:spcBef>
              <a:buFont typeface="+mj-lt"/>
              <a:buAutoNum type="arabicPeriod"/>
              <a:defRPr/>
            </a:pPr>
            <a:r>
              <a:rPr lang="en-US" sz="2000" dirty="0" smtClean="0"/>
              <a:t>ENT</a:t>
            </a:r>
          </a:p>
          <a:p>
            <a:pPr marL="596900" indent="-514350" eaLnBrk="1" hangingPunct="1">
              <a:spcBef>
                <a:spcPts val="0"/>
              </a:spcBef>
              <a:buFont typeface="+mj-lt"/>
              <a:buAutoNum type="arabicPeriod"/>
              <a:defRPr/>
            </a:pPr>
            <a:r>
              <a:rPr lang="en-US" sz="2000" dirty="0" smtClean="0"/>
              <a:t>RBS</a:t>
            </a:r>
          </a:p>
          <a:p>
            <a:pPr marL="596900" indent="-514350" eaLnBrk="1" hangingPunct="1">
              <a:spcBef>
                <a:spcPts val="0"/>
              </a:spcBef>
              <a:buFont typeface="+mj-lt"/>
              <a:buAutoNum type="arabicPeriod"/>
              <a:defRPr/>
            </a:pPr>
            <a:r>
              <a:rPr lang="en-US" sz="2000" dirty="0" smtClean="0"/>
              <a:t>SEC</a:t>
            </a:r>
          </a:p>
          <a:p>
            <a:pPr marL="1117600" lvl="2" indent="-514350" eaLnBrk="1" hangingPunct="1">
              <a:buFont typeface="Wingdings 2" pitchFamily="18" charset="2"/>
              <a:buNone/>
              <a:defRPr/>
            </a:pPr>
            <a:r>
              <a:rPr lang="en-US" sz="2000" dirty="0" smtClean="0"/>
              <a:t>=  </a:t>
            </a:r>
            <a:r>
              <a:rPr lang="en-US" sz="2000" i="1" dirty="0" smtClean="0"/>
              <a:t>those who succeed are more employable</a:t>
            </a:r>
            <a:endParaRPr lang="en-US" sz="2000" i="1" dirty="0"/>
          </a:p>
        </p:txBody>
      </p:sp>
      <p:sp>
        <p:nvSpPr>
          <p:cNvPr id="5" name="Content Placeholder 2"/>
          <p:cNvSpPr txBox="1">
            <a:spLocks/>
          </p:cNvSpPr>
          <p:nvPr/>
        </p:nvSpPr>
        <p:spPr bwMode="auto">
          <a:xfrm>
            <a:off x="5029200" y="228600"/>
            <a:ext cx="4114800" cy="5867400"/>
          </a:xfrm>
          <a:prstGeom prst="rect">
            <a:avLst/>
          </a:prstGeom>
          <a:solidFill>
            <a:schemeClr val="accent4">
              <a:lumMod val="20000"/>
              <a:lumOff val="80000"/>
            </a:schemeClr>
          </a:solidFill>
          <a:ln w="9525">
            <a:noFill/>
            <a:miter lim="800000"/>
            <a:headEnd/>
            <a:tailEnd/>
          </a:ln>
        </p:spPr>
        <p:txBody>
          <a:bodyPr/>
          <a:lstStyle/>
          <a:p>
            <a:pPr marL="365125" indent="-282575">
              <a:spcBef>
                <a:spcPts val="600"/>
              </a:spcBef>
              <a:buClr>
                <a:schemeClr val="accent1"/>
              </a:buClr>
              <a:buSzPct val="80000"/>
              <a:buFont typeface="Wingdings 2" pitchFamily="18" charset="2"/>
              <a:buNone/>
              <a:defRPr/>
            </a:pPr>
            <a:r>
              <a:rPr lang="en-US" sz="2000" b="1" u="sng" dirty="0" smtClean="0">
                <a:latin typeface="+mn-lt"/>
              </a:rPr>
              <a:t>Post-Integration-New Definition</a:t>
            </a:r>
            <a:endParaRPr lang="en-US" sz="2000" b="1" u="sng" dirty="0">
              <a:latin typeface="+mn-lt"/>
            </a:endParaRPr>
          </a:p>
          <a:p>
            <a:pPr marL="365125" indent="-282575">
              <a:spcBef>
                <a:spcPts val="600"/>
              </a:spcBef>
              <a:buClr>
                <a:schemeClr val="accent1"/>
              </a:buClr>
              <a:buSzPct val="80000"/>
              <a:buFont typeface="Wingdings 2" pitchFamily="18" charset="2"/>
              <a:buNone/>
              <a:defRPr/>
            </a:pPr>
            <a:r>
              <a:rPr lang="en-US" sz="1600" b="1" u="sng" dirty="0" smtClean="0">
                <a:latin typeface="+mn-lt"/>
              </a:rPr>
              <a:t>TRAINING MENU:</a:t>
            </a:r>
            <a:endParaRPr lang="en-US" sz="1600" b="1" u="sng" dirty="0">
              <a:latin typeface="+mn-lt"/>
            </a:endParaRPr>
          </a:p>
          <a:p>
            <a:pPr marL="539750" indent="-457200">
              <a:spcBef>
                <a:spcPts val="0"/>
              </a:spcBef>
              <a:buClr>
                <a:schemeClr val="accent1"/>
              </a:buClr>
              <a:buSzPct val="80000"/>
              <a:buFont typeface="+mj-lt"/>
              <a:buAutoNum type="arabicPeriod"/>
              <a:defRPr/>
            </a:pPr>
            <a:r>
              <a:rPr lang="en-US" sz="2000" dirty="0">
                <a:latin typeface="+mn-lt"/>
              </a:rPr>
              <a:t>Describe your skills</a:t>
            </a:r>
          </a:p>
          <a:p>
            <a:pPr marL="539750" indent="-457200">
              <a:spcBef>
                <a:spcPts val="0"/>
              </a:spcBef>
              <a:buClr>
                <a:schemeClr val="accent1"/>
              </a:buClr>
              <a:buSzPct val="80000"/>
              <a:buFont typeface="+mj-lt"/>
              <a:buAutoNum type="arabicPeriod"/>
              <a:defRPr/>
            </a:pPr>
            <a:r>
              <a:rPr lang="en-US" sz="2000" dirty="0" smtClean="0">
                <a:latin typeface="+mn-lt"/>
              </a:rPr>
              <a:t>Resume/application</a:t>
            </a:r>
          </a:p>
          <a:p>
            <a:pPr marL="539750" indent="-457200">
              <a:spcBef>
                <a:spcPts val="0"/>
              </a:spcBef>
              <a:buClr>
                <a:schemeClr val="accent1"/>
              </a:buClr>
              <a:buSzPct val="80000"/>
              <a:buFont typeface="+mj-lt"/>
              <a:buAutoNum type="arabicPeriod"/>
              <a:defRPr/>
            </a:pPr>
            <a:r>
              <a:rPr lang="en-US" sz="2000" dirty="0" smtClean="0">
                <a:latin typeface="+mn-lt"/>
              </a:rPr>
              <a:t>Prove-it </a:t>
            </a:r>
            <a:endParaRPr lang="en-US" sz="2000" dirty="0">
              <a:latin typeface="+mn-lt"/>
            </a:endParaRPr>
          </a:p>
          <a:p>
            <a:pPr marL="539750" indent="-457200">
              <a:spcBef>
                <a:spcPts val="0"/>
              </a:spcBef>
              <a:buClr>
                <a:schemeClr val="accent1"/>
              </a:buClr>
              <a:buSzPct val="80000"/>
              <a:buFont typeface="+mj-lt"/>
              <a:buAutoNum type="arabicPeriod"/>
              <a:defRPr/>
            </a:pPr>
            <a:r>
              <a:rPr lang="en-US" sz="2000" dirty="0">
                <a:latin typeface="+mn-lt"/>
              </a:rPr>
              <a:t>Interview with </a:t>
            </a:r>
            <a:r>
              <a:rPr lang="en-US" sz="2000" dirty="0" smtClean="0">
                <a:latin typeface="+mn-lt"/>
              </a:rPr>
              <a:t>confidence</a:t>
            </a:r>
          </a:p>
          <a:p>
            <a:pPr marL="539750" indent="-457200">
              <a:spcBef>
                <a:spcPts val="0"/>
              </a:spcBef>
              <a:buClr>
                <a:schemeClr val="accent1"/>
              </a:buClr>
              <a:buSzPct val="80000"/>
              <a:buFont typeface="+mj-lt"/>
              <a:buAutoNum type="arabicPeriod"/>
              <a:defRPr/>
            </a:pPr>
            <a:r>
              <a:rPr lang="en-US" sz="2000" dirty="0" smtClean="0">
                <a:latin typeface="+mn-lt"/>
              </a:rPr>
              <a:t>Mock interviews</a:t>
            </a:r>
            <a:endParaRPr lang="en-US" sz="2000" dirty="0">
              <a:latin typeface="+mn-lt"/>
            </a:endParaRPr>
          </a:p>
          <a:p>
            <a:pPr marL="539750" indent="-457200">
              <a:spcBef>
                <a:spcPts val="0"/>
              </a:spcBef>
              <a:buClr>
                <a:schemeClr val="accent1"/>
              </a:buClr>
              <a:buSzPct val="80000"/>
              <a:buFont typeface="+mj-lt"/>
              <a:buAutoNum type="arabicPeriod"/>
              <a:defRPr/>
            </a:pPr>
            <a:r>
              <a:rPr lang="en-US" sz="2000" dirty="0">
                <a:latin typeface="+mn-lt"/>
              </a:rPr>
              <a:t>Basic computers</a:t>
            </a:r>
          </a:p>
          <a:p>
            <a:pPr marL="539750" indent="-457200">
              <a:spcBef>
                <a:spcPts val="0"/>
              </a:spcBef>
              <a:buClr>
                <a:schemeClr val="accent1"/>
              </a:buClr>
              <a:buSzPct val="80000"/>
              <a:buFont typeface="+mj-lt"/>
              <a:buAutoNum type="arabicPeriod"/>
              <a:defRPr/>
            </a:pPr>
            <a:r>
              <a:rPr lang="en-US" sz="2000" dirty="0">
                <a:latin typeface="+mn-lt"/>
              </a:rPr>
              <a:t>Basic </a:t>
            </a:r>
            <a:r>
              <a:rPr lang="en-US" sz="2000" dirty="0" smtClean="0">
                <a:latin typeface="+mn-lt"/>
              </a:rPr>
              <a:t>math for business</a:t>
            </a:r>
            <a:endParaRPr lang="en-US" sz="2000" dirty="0">
              <a:latin typeface="+mn-lt"/>
            </a:endParaRPr>
          </a:p>
          <a:p>
            <a:pPr marL="539750" indent="-457200">
              <a:spcBef>
                <a:spcPts val="0"/>
              </a:spcBef>
              <a:buClr>
                <a:schemeClr val="accent1"/>
              </a:buClr>
              <a:buSzPct val="80000"/>
              <a:buFont typeface="+mj-lt"/>
              <a:buAutoNum type="arabicPeriod"/>
              <a:defRPr/>
            </a:pPr>
            <a:r>
              <a:rPr lang="en-US" sz="2000" dirty="0">
                <a:latin typeface="+mn-lt"/>
              </a:rPr>
              <a:t>How to keep a job</a:t>
            </a:r>
          </a:p>
          <a:p>
            <a:pPr marL="539750" indent="-457200">
              <a:spcBef>
                <a:spcPts val="0"/>
              </a:spcBef>
              <a:buClr>
                <a:schemeClr val="accent1"/>
              </a:buClr>
              <a:buSzPct val="80000"/>
              <a:buFont typeface="+mj-lt"/>
              <a:buAutoNum type="arabicPeriod"/>
              <a:defRPr/>
            </a:pPr>
            <a:r>
              <a:rPr lang="en-US" sz="2000" dirty="0">
                <a:latin typeface="+mn-lt"/>
              </a:rPr>
              <a:t>Basic spelling</a:t>
            </a:r>
          </a:p>
          <a:p>
            <a:pPr marL="539750" indent="-457200">
              <a:spcBef>
                <a:spcPts val="0"/>
              </a:spcBef>
              <a:buClr>
                <a:schemeClr val="accent1"/>
              </a:buClr>
              <a:buSzPct val="80000"/>
              <a:buFont typeface="+mj-lt"/>
              <a:buAutoNum type="arabicPeriod"/>
              <a:defRPr/>
            </a:pPr>
            <a:r>
              <a:rPr lang="en-US" sz="2000" dirty="0">
                <a:latin typeface="+mn-lt"/>
              </a:rPr>
              <a:t>GED </a:t>
            </a:r>
            <a:r>
              <a:rPr lang="en-US" sz="2000" dirty="0" smtClean="0">
                <a:latin typeface="+mn-lt"/>
              </a:rPr>
              <a:t>tutoring</a:t>
            </a:r>
          </a:p>
          <a:p>
            <a:pPr marL="539750" indent="-457200">
              <a:spcBef>
                <a:spcPts val="0"/>
              </a:spcBef>
              <a:buClr>
                <a:schemeClr val="accent1"/>
              </a:buClr>
              <a:buSzPct val="80000"/>
              <a:buFont typeface="+mj-lt"/>
              <a:buAutoNum type="arabicPeriod"/>
              <a:defRPr/>
            </a:pPr>
            <a:r>
              <a:rPr lang="en-US" sz="2000" dirty="0" smtClean="0">
                <a:latin typeface="+mn-lt"/>
              </a:rPr>
              <a:t>Customer Service</a:t>
            </a:r>
            <a:endParaRPr lang="en-US" sz="2000" dirty="0">
              <a:latin typeface="+mn-lt"/>
            </a:endParaRPr>
          </a:p>
          <a:p>
            <a:pPr marL="539750" indent="-457200">
              <a:spcBef>
                <a:spcPts val="600"/>
              </a:spcBef>
              <a:buClr>
                <a:schemeClr val="accent1"/>
              </a:buClr>
              <a:buSzPct val="80000"/>
              <a:defRPr/>
            </a:pPr>
            <a:r>
              <a:rPr lang="en-US" sz="2000" dirty="0">
                <a:latin typeface="+mn-lt"/>
              </a:rPr>
              <a:t>		</a:t>
            </a:r>
            <a:r>
              <a:rPr lang="en-US" sz="2000" i="1" dirty="0">
                <a:latin typeface="+mn-lt"/>
              </a:rPr>
              <a:t>= members are more employable, </a:t>
            </a:r>
            <a:r>
              <a:rPr lang="en-US" sz="2000" i="1" u="sng" dirty="0">
                <a:latin typeface="+mn-lt"/>
              </a:rPr>
              <a:t>plus</a:t>
            </a:r>
          </a:p>
          <a:p>
            <a:pPr marL="539750" indent="-457200">
              <a:spcBef>
                <a:spcPts val="600"/>
              </a:spcBef>
              <a:buClr>
                <a:schemeClr val="accent1"/>
              </a:buClr>
              <a:buSzPct val="80000"/>
              <a:buFont typeface="Gill Sans MT" pitchFamily="34" charset="0"/>
              <a:buChar char="+"/>
              <a:defRPr/>
            </a:pPr>
            <a:r>
              <a:rPr lang="en-US" sz="1700" dirty="0" smtClean="0">
                <a:latin typeface="+mn-lt"/>
              </a:rPr>
              <a:t>OJT		+ IST	</a:t>
            </a:r>
            <a:r>
              <a:rPr lang="en-US" sz="1700" dirty="0">
                <a:latin typeface="+mn-lt"/>
              </a:rPr>
              <a:t> </a:t>
            </a:r>
            <a:r>
              <a:rPr lang="en-US" sz="1700" dirty="0" smtClean="0">
                <a:latin typeface="+mn-lt"/>
              </a:rPr>
              <a:t>+ SEC</a:t>
            </a:r>
          </a:p>
          <a:p>
            <a:pPr marL="539750" indent="-457200">
              <a:spcBef>
                <a:spcPts val="600"/>
              </a:spcBef>
              <a:buClr>
                <a:schemeClr val="accent1"/>
              </a:buClr>
              <a:buSzPct val="80000"/>
              <a:buFont typeface="Gill Sans MT" pitchFamily="34" charset="0"/>
              <a:buChar char="+"/>
              <a:defRPr/>
            </a:pPr>
            <a:r>
              <a:rPr lang="en-US" sz="1700" dirty="0" smtClean="0">
                <a:latin typeface="+mn-lt"/>
              </a:rPr>
              <a:t>CUS	+ WEP</a:t>
            </a:r>
          </a:p>
          <a:p>
            <a:pPr marL="539750" indent="-457200">
              <a:spcBef>
                <a:spcPts val="600"/>
              </a:spcBef>
              <a:buClr>
                <a:schemeClr val="accent1"/>
              </a:buClr>
              <a:buSzPct val="80000"/>
              <a:buFont typeface="Gill Sans MT" pitchFamily="34" charset="0"/>
              <a:buChar char="+"/>
              <a:defRPr/>
            </a:pPr>
            <a:r>
              <a:rPr lang="en-US" sz="1700" dirty="0" smtClean="0">
                <a:latin typeface="+mn-lt"/>
              </a:rPr>
              <a:t>ENT	+ RBS</a:t>
            </a:r>
            <a:endParaRPr lang="en-US" sz="1700" dirty="0"/>
          </a:p>
        </p:txBody>
      </p:sp>
      <p:pic>
        <p:nvPicPr>
          <p:cNvPr id="9221"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
        <p:nvSpPr>
          <p:cNvPr id="7" name="Notched Right Arrow 6"/>
          <p:cNvSpPr/>
          <p:nvPr/>
        </p:nvSpPr>
        <p:spPr>
          <a:xfrm>
            <a:off x="4419600" y="3276600"/>
            <a:ext cx="685800" cy="381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000" dirty="0" smtClean="0"/>
              <a:t>Milestones	</a:t>
            </a:r>
            <a:endParaRPr lang="en-US" sz="6000" dirty="0"/>
          </a:p>
        </p:txBody>
      </p:sp>
      <p:sp>
        <p:nvSpPr>
          <p:cNvPr id="5" name="Subtitle 4"/>
          <p:cNvSpPr>
            <a:spLocks noGrp="1"/>
          </p:cNvSpPr>
          <p:nvPr>
            <p:ph type="subTitle" idx="1"/>
          </p:nvPr>
        </p:nvSpPr>
        <p:spPr>
          <a:xfrm>
            <a:off x="1447800" y="2667000"/>
            <a:ext cx="7406640" cy="1752600"/>
          </a:xfrm>
        </p:spPr>
        <p:txBody>
          <a:bodyPr>
            <a:normAutofit/>
          </a:bodyPr>
          <a:lstStyle/>
          <a:p>
            <a:pPr>
              <a:buFont typeface="Arial" pitchFamily="34" charset="0"/>
              <a:buChar char="•"/>
            </a:pPr>
            <a:r>
              <a:rPr lang="en-US" sz="4400" dirty="0" smtClean="0"/>
              <a:t>Transition</a:t>
            </a:r>
            <a:endParaRPr lang="en-US" sz="4400" dirty="0"/>
          </a:p>
        </p:txBody>
      </p:sp>
      <p:pic>
        <p:nvPicPr>
          <p:cNvPr id="6"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3505200" cy="1143000"/>
          </a:xfrm>
        </p:spPr>
        <p:txBody>
          <a:bodyPr>
            <a:normAutofit/>
          </a:bodyPr>
          <a:lstStyle/>
          <a:p>
            <a:pPr eaLnBrk="1" hangingPunct="1">
              <a:defRPr/>
            </a:pPr>
            <a:r>
              <a:rPr lang="en-US" sz="2800" dirty="0" smtClean="0"/>
              <a:t>Program Integration</a:t>
            </a:r>
            <a:endParaRPr lang="en-US" sz="2800" dirty="0"/>
          </a:p>
        </p:txBody>
      </p:sp>
      <p:sp>
        <p:nvSpPr>
          <p:cNvPr id="10243" name="Content Placeholder 2"/>
          <p:cNvSpPr>
            <a:spLocks noGrp="1"/>
          </p:cNvSpPr>
          <p:nvPr>
            <p:ph idx="1"/>
          </p:nvPr>
        </p:nvSpPr>
        <p:spPr>
          <a:xfrm>
            <a:off x="1066800" y="1143000"/>
            <a:ext cx="3657600" cy="5562600"/>
          </a:xfrm>
          <a:solidFill>
            <a:schemeClr val="accent3">
              <a:lumMod val="20000"/>
              <a:lumOff val="80000"/>
            </a:schemeClr>
          </a:solidFill>
        </p:spPr>
        <p:txBody>
          <a:bodyPr/>
          <a:lstStyle/>
          <a:p>
            <a:pPr eaLnBrk="1" hangingPunct="1">
              <a:buFont typeface="Wingdings 2" pitchFamily="18" charset="2"/>
              <a:buNone/>
              <a:defRPr/>
            </a:pPr>
            <a:r>
              <a:rPr lang="en-US" sz="2000" b="1" u="sng" dirty="0" smtClean="0"/>
              <a:t>Preparing for Integration:</a:t>
            </a:r>
          </a:p>
          <a:p>
            <a:pPr marL="539750" indent="-457200" eaLnBrk="1" hangingPunct="1">
              <a:buFont typeface="+mj-lt"/>
              <a:buAutoNum type="arabicPeriod"/>
              <a:defRPr/>
            </a:pPr>
            <a:r>
              <a:rPr lang="en-US" sz="1800" dirty="0" smtClean="0"/>
              <a:t>Make team assignments based on staff’s current strengths</a:t>
            </a:r>
          </a:p>
          <a:p>
            <a:pPr marL="539750" indent="-457200" eaLnBrk="1" hangingPunct="1">
              <a:buFont typeface="+mj-lt"/>
              <a:buAutoNum type="arabicPeriod"/>
              <a:defRPr/>
            </a:pPr>
            <a:r>
              <a:rPr lang="en-US" sz="1800" dirty="0" smtClean="0"/>
              <a:t>Strongly suggest membership team includes strong UI skills</a:t>
            </a:r>
          </a:p>
          <a:p>
            <a:pPr marL="539750" indent="-457200" eaLnBrk="1" hangingPunct="1">
              <a:buFont typeface="+mj-lt"/>
              <a:buAutoNum type="arabicPeriod"/>
              <a:defRPr/>
            </a:pPr>
            <a:r>
              <a:rPr lang="en-US" sz="1800" dirty="0" smtClean="0"/>
              <a:t>Work together in new teams to develop team trust/strength</a:t>
            </a:r>
          </a:p>
          <a:p>
            <a:pPr marL="539750" indent="-457200" eaLnBrk="1" hangingPunct="1">
              <a:buFont typeface="+mj-lt"/>
              <a:buAutoNum type="arabicPeriod"/>
              <a:defRPr/>
            </a:pPr>
            <a:r>
              <a:rPr lang="en-US" sz="1800" dirty="0" smtClean="0"/>
              <a:t>Train staff &amp; practice new services, scripts and workshops</a:t>
            </a:r>
          </a:p>
          <a:p>
            <a:pPr marL="539750" indent="-457200" eaLnBrk="1" hangingPunct="1">
              <a:buFont typeface="+mj-lt"/>
              <a:buAutoNum type="arabicPeriod"/>
              <a:defRPr/>
            </a:pPr>
            <a:r>
              <a:rPr lang="en-US" sz="1800" dirty="0" smtClean="0"/>
              <a:t>Rework WIA process &amp; paper files to streamline</a:t>
            </a:r>
          </a:p>
          <a:p>
            <a:pPr marL="539750" indent="-457200" eaLnBrk="1" hangingPunct="1">
              <a:buFont typeface="+mj-lt"/>
              <a:buAutoNum type="arabicPeriod"/>
              <a:defRPr/>
            </a:pPr>
            <a:r>
              <a:rPr lang="en-US" sz="1800" dirty="0" smtClean="0"/>
              <a:t>Set up workshop schedule to be ready for numbers 1</a:t>
            </a:r>
            <a:r>
              <a:rPr lang="en-US" sz="1800" baseline="30000" dirty="0" smtClean="0"/>
              <a:t>st</a:t>
            </a:r>
            <a:r>
              <a:rPr lang="en-US" sz="1800" dirty="0" smtClean="0"/>
              <a:t> week </a:t>
            </a:r>
          </a:p>
          <a:p>
            <a:pPr marL="539750" indent="-457200" eaLnBrk="1" hangingPunct="1">
              <a:buFont typeface="+mj-lt"/>
              <a:buAutoNum type="arabicPeriod"/>
              <a:defRPr/>
            </a:pPr>
            <a:r>
              <a:rPr lang="en-US" sz="1800" dirty="0" smtClean="0"/>
              <a:t>Begin to cross-train UI/WIA/VET information</a:t>
            </a:r>
          </a:p>
          <a:p>
            <a:pPr eaLnBrk="1" hangingPunct="1">
              <a:defRPr/>
            </a:pPr>
            <a:endParaRPr lang="en-US" sz="2400" dirty="0" smtClean="0"/>
          </a:p>
        </p:txBody>
      </p:sp>
      <p:sp>
        <p:nvSpPr>
          <p:cNvPr id="4" name="Content Placeholder 2"/>
          <p:cNvSpPr txBox="1">
            <a:spLocks/>
          </p:cNvSpPr>
          <p:nvPr/>
        </p:nvSpPr>
        <p:spPr bwMode="auto">
          <a:xfrm>
            <a:off x="4800600" y="228600"/>
            <a:ext cx="4343400" cy="6096000"/>
          </a:xfrm>
          <a:prstGeom prst="rect">
            <a:avLst/>
          </a:prstGeom>
          <a:solidFill>
            <a:schemeClr val="accent4">
              <a:lumMod val="20000"/>
              <a:lumOff val="80000"/>
            </a:schemeClr>
          </a:solidFill>
          <a:ln w="9525">
            <a:noFill/>
            <a:miter lim="800000"/>
            <a:headEnd/>
            <a:tailEnd/>
          </a:ln>
        </p:spPr>
        <p:txBody>
          <a:bodyPr/>
          <a:lstStyle/>
          <a:p>
            <a:pPr marL="365125" indent="-282575">
              <a:spcBef>
                <a:spcPts val="600"/>
              </a:spcBef>
              <a:buClr>
                <a:schemeClr val="accent1"/>
              </a:buClr>
              <a:buSzPct val="80000"/>
              <a:buFont typeface="Wingdings 2" pitchFamily="18" charset="2"/>
              <a:buNone/>
              <a:defRPr/>
            </a:pPr>
            <a:r>
              <a:rPr lang="en-US" b="1" u="sng" dirty="0">
                <a:latin typeface="+mn-lt"/>
              </a:rPr>
              <a:t>Results are Worth It!</a:t>
            </a:r>
          </a:p>
          <a:p>
            <a:pPr marL="425450" indent="-342900">
              <a:spcBef>
                <a:spcPts val="600"/>
              </a:spcBef>
              <a:buClr>
                <a:schemeClr val="accent1"/>
              </a:buClr>
              <a:buSzPct val="80000"/>
              <a:buFont typeface="+mj-lt"/>
              <a:buAutoNum type="arabicPeriod"/>
              <a:defRPr/>
            </a:pPr>
            <a:r>
              <a:rPr lang="en-US" sz="1850" dirty="0" smtClean="0">
                <a:latin typeface="+mn-lt"/>
              </a:rPr>
              <a:t>Integrated staff </a:t>
            </a:r>
            <a:r>
              <a:rPr lang="en-US" sz="1850" dirty="0">
                <a:latin typeface="+mn-lt"/>
              </a:rPr>
              <a:t>can use their strengths to step into </a:t>
            </a:r>
            <a:r>
              <a:rPr lang="en-US" sz="1850" dirty="0" smtClean="0">
                <a:latin typeface="+mn-lt"/>
              </a:rPr>
              <a:t>the </a:t>
            </a:r>
            <a:r>
              <a:rPr lang="en-US" sz="1850" dirty="0">
                <a:latin typeface="+mn-lt"/>
              </a:rPr>
              <a:t>model</a:t>
            </a:r>
          </a:p>
          <a:p>
            <a:pPr marL="425450" indent="-342900">
              <a:spcBef>
                <a:spcPts val="600"/>
              </a:spcBef>
              <a:buClr>
                <a:schemeClr val="accent1"/>
              </a:buClr>
              <a:buSzPct val="80000"/>
              <a:buFont typeface="+mj-lt"/>
              <a:buAutoNum type="arabicPeriod"/>
              <a:defRPr/>
            </a:pPr>
            <a:r>
              <a:rPr lang="en-US" sz="1850" dirty="0" smtClean="0">
                <a:latin typeface="+mn-lt"/>
              </a:rPr>
              <a:t>If UI problem claims are handled at the door=less disturbance of  other UI staff</a:t>
            </a:r>
          </a:p>
          <a:p>
            <a:pPr marL="425450" indent="-342900">
              <a:spcBef>
                <a:spcPts val="600"/>
              </a:spcBef>
              <a:buClr>
                <a:schemeClr val="accent1"/>
              </a:buClr>
              <a:buSzPct val="80000"/>
              <a:buFont typeface="+mj-lt"/>
              <a:buAutoNum type="arabicPeriod"/>
              <a:defRPr/>
            </a:pPr>
            <a:r>
              <a:rPr lang="en-US" sz="1850" dirty="0" smtClean="0">
                <a:latin typeface="+mn-lt"/>
              </a:rPr>
              <a:t>Teams=more </a:t>
            </a:r>
            <a:r>
              <a:rPr lang="en-US" sz="1850" dirty="0">
                <a:latin typeface="+mn-lt"/>
              </a:rPr>
              <a:t>help for large events </a:t>
            </a:r>
          </a:p>
          <a:p>
            <a:pPr marL="425450" indent="-342900">
              <a:spcBef>
                <a:spcPts val="600"/>
              </a:spcBef>
              <a:buClr>
                <a:schemeClr val="accent1"/>
              </a:buClr>
              <a:buSzPct val="80000"/>
              <a:buFont typeface="+mj-lt"/>
              <a:buAutoNum type="arabicPeriod"/>
              <a:defRPr/>
            </a:pPr>
            <a:r>
              <a:rPr lang="en-US" sz="1850" dirty="0">
                <a:latin typeface="+mn-lt"/>
              </a:rPr>
              <a:t>Practice = confidence</a:t>
            </a:r>
          </a:p>
          <a:p>
            <a:pPr marL="425450" indent="-342900">
              <a:spcBef>
                <a:spcPts val="600"/>
              </a:spcBef>
              <a:buClr>
                <a:schemeClr val="accent1"/>
              </a:buClr>
              <a:buSzPct val="80000"/>
              <a:buFont typeface="+mj-lt"/>
              <a:buAutoNum type="arabicPeriod"/>
              <a:defRPr/>
            </a:pPr>
            <a:r>
              <a:rPr lang="en-US" sz="1850" dirty="0">
                <a:latin typeface="+mn-lt"/>
              </a:rPr>
              <a:t>WIA processes </a:t>
            </a:r>
            <a:r>
              <a:rPr lang="en-US" sz="1850" dirty="0" smtClean="0">
                <a:latin typeface="+mn-lt"/>
              </a:rPr>
              <a:t>/files=less time/ paper</a:t>
            </a:r>
            <a:endParaRPr lang="en-US" sz="1850" dirty="0">
              <a:latin typeface="+mn-lt"/>
            </a:endParaRPr>
          </a:p>
          <a:p>
            <a:pPr marL="425450" indent="-342900">
              <a:spcBef>
                <a:spcPts val="600"/>
              </a:spcBef>
              <a:buClr>
                <a:schemeClr val="accent1"/>
              </a:buClr>
              <a:buSzPct val="80000"/>
              <a:buFont typeface="+mj-lt"/>
              <a:buAutoNum type="arabicPeriod"/>
              <a:defRPr/>
            </a:pPr>
            <a:r>
              <a:rPr lang="en-US" sz="1850" dirty="0" smtClean="0">
                <a:latin typeface="+mn-lt"/>
              </a:rPr>
              <a:t>Workshop schedule =larger numbers </a:t>
            </a:r>
          </a:p>
          <a:p>
            <a:pPr marL="425450" indent="-342900">
              <a:spcBef>
                <a:spcPts val="600"/>
              </a:spcBef>
              <a:buClr>
                <a:schemeClr val="accent1"/>
              </a:buClr>
              <a:buSzPct val="80000"/>
              <a:defRPr/>
            </a:pPr>
            <a:r>
              <a:rPr lang="en-US" sz="1850" b="1" i="1" u="sng" dirty="0" smtClean="0">
                <a:latin typeface="+mn-lt"/>
              </a:rPr>
              <a:t>Bonus: </a:t>
            </a:r>
            <a:r>
              <a:rPr lang="en-US" sz="1850" i="1" dirty="0">
                <a:latin typeface="+mn-lt"/>
              </a:rPr>
              <a:t>Members are wowed by the menu and content of workshops, </a:t>
            </a:r>
            <a:r>
              <a:rPr lang="en-US" sz="1850" i="1" dirty="0" smtClean="0">
                <a:latin typeface="+mn-lt"/>
              </a:rPr>
              <a:t>can </a:t>
            </a:r>
            <a:r>
              <a:rPr lang="en-US" sz="1850" i="1" dirty="0">
                <a:latin typeface="+mn-lt"/>
              </a:rPr>
              <a:t>see benefits immediately </a:t>
            </a:r>
            <a:r>
              <a:rPr lang="en-US" sz="1850" i="1" u="sng" dirty="0">
                <a:latin typeface="+mn-lt"/>
              </a:rPr>
              <a:t>and </a:t>
            </a:r>
            <a:r>
              <a:rPr lang="en-US" sz="1850" i="1" dirty="0">
                <a:latin typeface="+mn-lt"/>
              </a:rPr>
              <a:t>staff members draw energy from the immediate positive feedback received from </a:t>
            </a:r>
            <a:r>
              <a:rPr lang="en-US" sz="1850" i="1" dirty="0" smtClean="0">
                <a:latin typeface="+mn-lt"/>
              </a:rPr>
              <a:t>members.</a:t>
            </a:r>
          </a:p>
          <a:p>
            <a:pPr marL="425450" indent="-342900">
              <a:spcBef>
                <a:spcPts val="600"/>
              </a:spcBef>
              <a:buClr>
                <a:schemeClr val="accent1"/>
              </a:buClr>
              <a:buSzPct val="80000"/>
              <a:buFont typeface="+mj-lt"/>
              <a:buAutoNum type="arabicPeriod" startAt="7"/>
              <a:defRPr/>
            </a:pPr>
            <a:r>
              <a:rPr lang="en-US" sz="1850" dirty="0" smtClean="0">
                <a:latin typeface="+mn-lt"/>
              </a:rPr>
              <a:t>Seamless coverage </a:t>
            </a:r>
            <a:r>
              <a:rPr lang="en-US" sz="1850" dirty="0">
                <a:latin typeface="+mn-lt"/>
              </a:rPr>
              <a:t>on other </a:t>
            </a:r>
            <a:r>
              <a:rPr lang="en-US" sz="1850" dirty="0" smtClean="0">
                <a:latin typeface="+mn-lt"/>
              </a:rPr>
              <a:t>teams</a:t>
            </a:r>
          </a:p>
          <a:p>
            <a:pPr marL="425450" indent="-342900">
              <a:spcBef>
                <a:spcPts val="600"/>
              </a:spcBef>
              <a:buClr>
                <a:schemeClr val="accent1"/>
              </a:buClr>
              <a:buSzPct val="80000"/>
              <a:defRPr/>
            </a:pPr>
            <a:r>
              <a:rPr lang="en-US" sz="1850" b="1" i="1" u="sng" dirty="0">
                <a:latin typeface="+mn-lt"/>
              </a:rPr>
              <a:t>Bonus: </a:t>
            </a:r>
            <a:r>
              <a:rPr lang="en-US" sz="1850" i="1" dirty="0" smtClean="0">
                <a:latin typeface="+mn-lt"/>
              </a:rPr>
              <a:t> Office atmosphere of continuous improvement and requests for more cross-training</a:t>
            </a:r>
            <a:endParaRPr lang="en-US" sz="1850" dirty="0" smtClean="0">
              <a:latin typeface="+mn-lt"/>
            </a:endParaRPr>
          </a:p>
          <a:p>
            <a:pPr marL="425450" indent="-342900">
              <a:spcBef>
                <a:spcPts val="600"/>
              </a:spcBef>
              <a:buClr>
                <a:schemeClr val="accent1"/>
              </a:buClr>
              <a:buSzPct val="80000"/>
              <a:defRPr/>
            </a:pPr>
            <a:endParaRPr lang="en-US" sz="1500" dirty="0"/>
          </a:p>
          <a:p>
            <a:pPr marL="365125" indent="-282575">
              <a:spcBef>
                <a:spcPts val="600"/>
              </a:spcBef>
              <a:buClr>
                <a:schemeClr val="accent1"/>
              </a:buClr>
              <a:buSzPct val="80000"/>
              <a:defRPr/>
            </a:pPr>
            <a:endParaRPr lang="en-US" sz="3200" dirty="0">
              <a:latin typeface="+mn-lt"/>
            </a:endParaRPr>
          </a:p>
        </p:txBody>
      </p:sp>
      <p:pic>
        <p:nvPicPr>
          <p:cNvPr id="5" name="Content Placeholder 4" descr="IowaWorks logo.jpg"/>
          <p:cNvPicPr>
            <a:picLocks noChangeAspect="1"/>
          </p:cNvPicPr>
          <p:nvPr/>
        </p:nvPicPr>
        <p:blipFill>
          <a:blip r:embed="rId2" cstate="print"/>
          <a:srcRect/>
          <a:stretch>
            <a:fillRect/>
          </a:stretch>
        </p:blipFill>
        <p:spPr bwMode="auto">
          <a:xfrm>
            <a:off x="7556500" y="6343650"/>
            <a:ext cx="1587500" cy="514350"/>
          </a:xfrm>
          <a:prstGeom prst="rect">
            <a:avLst/>
          </a:prstGeom>
          <a:noFill/>
          <a:ln w="9525">
            <a:noFill/>
            <a:miter lim="800000"/>
            <a:headEnd/>
            <a:tailEnd/>
          </a:ln>
        </p:spPr>
      </p:pic>
      <p:sp>
        <p:nvSpPr>
          <p:cNvPr id="6" name="Notched Right Arrow 5"/>
          <p:cNvSpPr/>
          <p:nvPr/>
        </p:nvSpPr>
        <p:spPr>
          <a:xfrm>
            <a:off x="4419600" y="3505200"/>
            <a:ext cx="533400" cy="3048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Member &amp; Customer Data and Feedback</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Know Your Members</a:t>
            </a:r>
            <a:endParaRPr lang="en-US" dirty="0">
              <a:solidFill>
                <a:schemeClr val="tx2">
                  <a:satMod val="130000"/>
                </a:schemeClr>
              </a:solidFill>
            </a:endParaRPr>
          </a:p>
        </p:txBody>
      </p:sp>
      <p:pic>
        <p:nvPicPr>
          <p:cNvPr id="1028" name="Content Placeholder 4" descr="IowaWorks logo.jpg"/>
          <p:cNvPicPr>
            <a:picLocks noGrp="1" noChangeAspect="1"/>
          </p:cNvPicPr>
          <p:nvPr>
            <p:ph idx="1"/>
          </p:nvPr>
        </p:nvPicPr>
        <p:blipFill>
          <a:blip r:embed="rId4" cstate="print"/>
          <a:srcRect/>
          <a:stretch>
            <a:fillRect/>
          </a:stretch>
        </p:blipFill>
        <p:spPr>
          <a:xfrm>
            <a:off x="7391400" y="6172200"/>
            <a:ext cx="1587500" cy="514350"/>
          </a:xfrm>
        </p:spPr>
      </p:pic>
      <p:graphicFrame>
        <p:nvGraphicFramePr>
          <p:cNvPr id="1026" name="Object 5"/>
          <p:cNvGraphicFramePr>
            <a:graphicFrameLocks noChangeAspect="1"/>
          </p:cNvGraphicFramePr>
          <p:nvPr/>
        </p:nvGraphicFramePr>
        <p:xfrm>
          <a:off x="1524000" y="1219200"/>
          <a:ext cx="6611938" cy="2759075"/>
        </p:xfrm>
        <a:graphic>
          <a:graphicData uri="http://schemas.openxmlformats.org/presentationml/2006/ole">
            <p:oleObj spid="_x0000_s46082" name="Worksheet" r:id="rId5" imgW="7038880" imgH="3305413" progId="Excel.Sheet.12">
              <p:embed/>
            </p:oleObj>
          </a:graphicData>
        </a:graphic>
      </p:graphicFrame>
      <p:sp>
        <p:nvSpPr>
          <p:cNvPr id="9" name="Rectangle 8"/>
          <p:cNvSpPr/>
          <p:nvPr/>
        </p:nvSpPr>
        <p:spPr>
          <a:xfrm>
            <a:off x="1524000" y="4038600"/>
            <a:ext cx="6553200" cy="2185988"/>
          </a:xfrm>
          <a:prstGeom prst="rect">
            <a:avLst/>
          </a:prstGeom>
        </p:spPr>
        <p:txBody>
          <a:bodyPr>
            <a:spAutoFit/>
          </a:bodyPr>
          <a:lstStyle/>
          <a:p>
            <a:pPr>
              <a:defRPr/>
            </a:pPr>
            <a:r>
              <a:rPr lang="en-US" sz="3600" dirty="0">
                <a:solidFill>
                  <a:schemeClr val="accent5">
                    <a:lumMod val="50000"/>
                  </a:schemeClr>
                </a:solidFill>
                <a:latin typeface="+mj-lt"/>
              </a:rPr>
              <a:t>Now What?</a:t>
            </a:r>
          </a:p>
          <a:p>
            <a:pPr marL="804863" indent="-804863">
              <a:defRPr/>
            </a:pPr>
            <a:r>
              <a:rPr lang="en-US" sz="2000" b="1" dirty="0">
                <a:solidFill>
                  <a:srgbClr val="FF0000"/>
                </a:solidFill>
              </a:rPr>
              <a:t>DISABLED</a:t>
            </a:r>
            <a:r>
              <a:rPr lang="en-US" sz="2000" dirty="0">
                <a:solidFill>
                  <a:srgbClr val="FF0000"/>
                </a:solidFill>
              </a:rPr>
              <a:t> - Work with state staff to develop strategies in conjunction with the Ticket to Work program and the statewide Employment Network (EN).</a:t>
            </a:r>
            <a:endParaRPr lang="en-US" sz="4000" dirty="0">
              <a:solidFill>
                <a:srgbClr val="FF0000"/>
              </a:solidFill>
            </a:endParaRPr>
          </a:p>
          <a:p>
            <a:pPr marL="804863" indent="-804863">
              <a:defRPr/>
            </a:pPr>
            <a:r>
              <a:rPr lang="en-US" sz="2000" b="1" dirty="0">
                <a:solidFill>
                  <a:srgbClr val="0070C0"/>
                </a:solidFill>
              </a:rPr>
              <a:t>GED</a:t>
            </a:r>
            <a:r>
              <a:rPr lang="en-US" sz="2000" dirty="0">
                <a:solidFill>
                  <a:srgbClr val="0070C0"/>
                </a:solidFill>
              </a:rPr>
              <a:t> - Work with local community college to facilitate GED tutoring in our service center.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And the Survey Says…Members</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447800" y="1295400"/>
            <a:ext cx="7467600" cy="5478463"/>
          </a:xfrm>
          <a:prstGeom prst="rect">
            <a:avLst/>
          </a:prstGeom>
          <a:noFill/>
          <a:ln w="9525">
            <a:noFill/>
            <a:miter lim="800000"/>
            <a:headEnd/>
            <a:tailEnd/>
          </a:ln>
        </p:spPr>
        <p:txBody>
          <a:bodyPr>
            <a:spAutoFit/>
          </a:bodyPr>
          <a:lstStyle/>
          <a:p>
            <a:pPr>
              <a:defRPr/>
            </a:pPr>
            <a:r>
              <a:rPr lang="en-US" sz="2000" i="1" dirty="0">
                <a:solidFill>
                  <a:srgbClr val="0070C0"/>
                </a:solidFill>
                <a:latin typeface="Gill Sans MT" pitchFamily="34" charset="0"/>
              </a:rPr>
              <a:t>July 20, 2009 </a:t>
            </a:r>
            <a:r>
              <a:rPr lang="en-US" dirty="0">
                <a:latin typeface="Gill Sans MT" pitchFamily="34" charset="0"/>
              </a:rPr>
              <a:t>(Day One) :</a:t>
            </a:r>
          </a:p>
          <a:p>
            <a:pPr>
              <a:defRPr/>
            </a:pPr>
            <a:r>
              <a:rPr lang="en-US" dirty="0">
                <a:latin typeface="Gill Sans MT" pitchFamily="34" charset="0"/>
              </a:rPr>
              <a:t>“I appreciate all the new services offered.  Workers are all so friendly and helpful.  Very appreciated.</a:t>
            </a:r>
          </a:p>
          <a:p>
            <a:pPr>
              <a:defRPr/>
            </a:pPr>
            <a:r>
              <a:rPr lang="en-US" dirty="0">
                <a:latin typeface="Gill Sans MT" pitchFamily="34" charset="0"/>
              </a:rPr>
              <a:t>“Staff is exceptional.  Thank You!”</a:t>
            </a:r>
          </a:p>
          <a:p>
            <a:pPr>
              <a:defRPr/>
            </a:pPr>
            <a:r>
              <a:rPr lang="en-US" sz="2000" i="1" dirty="0">
                <a:solidFill>
                  <a:srgbClr val="0070C0"/>
                </a:solidFill>
                <a:latin typeface="Gill Sans MT" pitchFamily="34" charset="0"/>
              </a:rPr>
              <a:t>July 22, 2009</a:t>
            </a:r>
            <a:r>
              <a:rPr lang="en-US" i="1" dirty="0">
                <a:solidFill>
                  <a:srgbClr val="0070C0"/>
                </a:solidFill>
                <a:latin typeface="Gill Sans MT" pitchFamily="34" charset="0"/>
              </a:rPr>
              <a:t>:  </a:t>
            </a:r>
            <a:r>
              <a:rPr lang="en-US" dirty="0">
                <a:latin typeface="Gill Sans MT" pitchFamily="34" charset="0"/>
              </a:rPr>
              <a:t>“I really like the way you are helping people with more one on one service.”</a:t>
            </a:r>
          </a:p>
          <a:p>
            <a:pPr>
              <a:defRPr/>
            </a:pPr>
            <a:r>
              <a:rPr lang="en-US" sz="2000" i="1" dirty="0">
                <a:solidFill>
                  <a:srgbClr val="0070C0"/>
                </a:solidFill>
                <a:latin typeface="Gill Sans MT" pitchFamily="34" charset="0"/>
              </a:rPr>
              <a:t>August 7, 2009</a:t>
            </a:r>
            <a:r>
              <a:rPr lang="en-US" i="1" dirty="0">
                <a:solidFill>
                  <a:srgbClr val="0070C0"/>
                </a:solidFill>
                <a:latin typeface="Gill Sans MT" pitchFamily="34" charset="0"/>
              </a:rPr>
              <a:t>:  </a:t>
            </a:r>
            <a:r>
              <a:rPr lang="en-US" dirty="0">
                <a:latin typeface="Gill Sans MT" pitchFamily="34" charset="0"/>
              </a:rPr>
              <a:t>“Everyone was very helpful to a very confused person. </a:t>
            </a:r>
            <a:r>
              <a:rPr lang="en-US" dirty="0">
                <a:latin typeface="Gill Sans MT" pitchFamily="34" charset="0"/>
                <a:sym typeface="Wingdings" pitchFamily="2" charset="2"/>
              </a:rPr>
              <a:t>”</a:t>
            </a:r>
          </a:p>
          <a:p>
            <a:pPr>
              <a:defRPr/>
            </a:pPr>
            <a:endParaRPr lang="en-US" dirty="0">
              <a:latin typeface="Gill Sans MT" pitchFamily="34" charset="0"/>
              <a:sym typeface="Wingdings" pitchFamily="2" charset="2"/>
            </a:endParaRPr>
          </a:p>
          <a:p>
            <a:pPr>
              <a:defRPr/>
            </a:pPr>
            <a:r>
              <a:rPr lang="en-US" sz="2000" b="1" dirty="0">
                <a:solidFill>
                  <a:srgbClr val="FF0000"/>
                </a:solidFill>
                <a:latin typeface="Gill Sans MT" pitchFamily="34" charset="0"/>
                <a:sym typeface="Wingdings" pitchFamily="2" charset="2"/>
              </a:rPr>
              <a:t>August 13, 2009</a:t>
            </a:r>
            <a:r>
              <a:rPr lang="en-US" b="1" dirty="0">
                <a:solidFill>
                  <a:srgbClr val="FF0000"/>
                </a:solidFill>
                <a:latin typeface="Gill Sans MT" pitchFamily="34" charset="0"/>
                <a:sym typeface="Wingdings" pitchFamily="2" charset="2"/>
              </a:rPr>
              <a:t>:  “This is not the unemployment office anymore!”</a:t>
            </a:r>
          </a:p>
          <a:p>
            <a:pPr>
              <a:defRPr/>
            </a:pPr>
            <a:endParaRPr lang="en-US" b="1" dirty="0">
              <a:solidFill>
                <a:srgbClr val="FF0000"/>
              </a:solidFill>
              <a:latin typeface="Gill Sans MT" pitchFamily="34" charset="0"/>
              <a:sym typeface="Wingdings" pitchFamily="2" charset="2"/>
            </a:endParaRPr>
          </a:p>
          <a:p>
            <a:pPr>
              <a:defRPr/>
            </a:pPr>
            <a:r>
              <a:rPr lang="en-US" sz="2000" i="1" dirty="0">
                <a:solidFill>
                  <a:srgbClr val="0070C0"/>
                </a:solidFill>
                <a:latin typeface="Gill Sans MT" pitchFamily="34" charset="0"/>
                <a:sym typeface="Wingdings" pitchFamily="2" charset="2"/>
              </a:rPr>
              <a:t>March 2010</a:t>
            </a:r>
            <a:r>
              <a:rPr lang="en-US" dirty="0">
                <a:latin typeface="Gill Sans MT" pitchFamily="34" charset="0"/>
                <a:sym typeface="Wingdings" pitchFamily="2" charset="2"/>
              </a:rPr>
              <a:t>:</a:t>
            </a:r>
          </a:p>
          <a:p>
            <a:pPr>
              <a:defRPr/>
            </a:pPr>
            <a:r>
              <a:rPr lang="en-US" dirty="0">
                <a:latin typeface="+mj-lt"/>
              </a:rPr>
              <a:t>“Kudos to the presenter for keeping the workshop both informative and yet still casual and enjoyable,  Keep up the great work and thank you.”</a:t>
            </a:r>
          </a:p>
          <a:p>
            <a:pPr>
              <a:defRPr/>
            </a:pPr>
            <a:r>
              <a:rPr lang="en-US" dirty="0">
                <a:latin typeface="+mj-lt"/>
              </a:rPr>
              <a:t>"I'm taking away from this class how to do a better resume and better way to get myself across.”</a:t>
            </a:r>
            <a:endParaRPr lang="en-US" dirty="0">
              <a:solidFill>
                <a:srgbClr val="FF0000"/>
              </a:solidFill>
              <a:latin typeface="+mj-lt"/>
              <a:sym typeface="Wingdings" pitchFamily="2" charset="2"/>
            </a:endParaRPr>
          </a:p>
          <a:p>
            <a:pPr>
              <a:defRPr/>
            </a:pPr>
            <a:r>
              <a:rPr lang="en-US" dirty="0">
                <a:latin typeface="+mj-lt"/>
                <a:sym typeface="Wingdings" pitchFamily="2" charset="2"/>
              </a:rPr>
              <a:t>“Thank you very much.  I had fun while learning these skills.  I would appreciate signing up for more classes.”</a:t>
            </a:r>
          </a:p>
          <a:p>
            <a:pPr>
              <a:defRPr/>
            </a:pPr>
            <a:endParaRPr lang="en-US" dirty="0">
              <a:latin typeface="Gill Sans MT" pitchFamily="34" charset="0"/>
              <a:sym typeface="Wingdings" pitchFamily="2" charset="2"/>
            </a:endParaRPr>
          </a:p>
          <a:p>
            <a:pPr>
              <a:defRPr/>
            </a:pPr>
            <a:r>
              <a:rPr lang="en-US" i="1" dirty="0">
                <a:solidFill>
                  <a:schemeClr val="accent1"/>
                </a:solidFill>
                <a:latin typeface="Gill Sans MT" pitchFamily="34" charset="0"/>
                <a:sym typeface="Wingdings" pitchFamily="2" charset="2"/>
              </a:rPr>
              <a:t>And on and on it goes ……………..</a:t>
            </a:r>
            <a:endParaRPr lang="en-US" i="1" dirty="0">
              <a:solidFill>
                <a:schemeClr val="accent1"/>
              </a:solidFill>
              <a:latin typeface="Gill Sans MT"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And the Survey Says…Staff</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447800" y="1295400"/>
            <a:ext cx="7467600" cy="4986338"/>
          </a:xfrm>
          <a:prstGeom prst="rect">
            <a:avLst/>
          </a:prstGeom>
          <a:noFill/>
          <a:ln w="9525">
            <a:noFill/>
            <a:miter lim="800000"/>
            <a:headEnd/>
            <a:tailEnd/>
          </a:ln>
        </p:spPr>
        <p:txBody>
          <a:bodyPr>
            <a:spAutoFit/>
          </a:bodyPr>
          <a:lstStyle/>
          <a:p>
            <a:r>
              <a:rPr lang="en-US" sz="2400">
                <a:solidFill>
                  <a:srgbClr val="FF0000"/>
                </a:solidFill>
              </a:rPr>
              <a:t>76 %</a:t>
            </a:r>
            <a:r>
              <a:rPr lang="en-US">
                <a:solidFill>
                  <a:srgbClr val="FF0000"/>
                </a:solidFill>
              </a:rPr>
              <a:t> ……</a:t>
            </a:r>
            <a:r>
              <a:rPr lang="en-US" i="1"/>
              <a:t>of Integrated Staff are 100% or strongly committed to the Integrated Model.</a:t>
            </a:r>
          </a:p>
          <a:p>
            <a:endParaRPr lang="en-US" sz="800">
              <a:solidFill>
                <a:srgbClr val="FF0000"/>
              </a:solidFill>
            </a:endParaRPr>
          </a:p>
          <a:p>
            <a:r>
              <a:rPr lang="en-US" sz="2400">
                <a:solidFill>
                  <a:srgbClr val="FF0000"/>
                </a:solidFill>
              </a:rPr>
              <a:t>93%</a:t>
            </a:r>
            <a:r>
              <a:rPr lang="en-US">
                <a:solidFill>
                  <a:srgbClr val="FF0000"/>
                </a:solidFill>
              </a:rPr>
              <a:t> ……..</a:t>
            </a:r>
            <a:r>
              <a:rPr lang="en-US" i="1"/>
              <a:t>of Integrated Staff believe or strongly believe that Integration has a positive impact on our members.</a:t>
            </a:r>
          </a:p>
          <a:p>
            <a:endParaRPr lang="en-US">
              <a:solidFill>
                <a:srgbClr val="FF0000"/>
              </a:solidFill>
            </a:endParaRPr>
          </a:p>
          <a:p>
            <a:endParaRPr lang="en-US">
              <a:solidFill>
                <a:srgbClr val="FF0000"/>
              </a:solidFill>
            </a:endParaRPr>
          </a:p>
          <a:p>
            <a:endParaRPr lang="en-US" sz="800">
              <a:solidFill>
                <a:srgbClr val="FF0000"/>
              </a:solidFill>
            </a:endParaRPr>
          </a:p>
          <a:p>
            <a:r>
              <a:rPr lang="en-US" sz="2400">
                <a:solidFill>
                  <a:srgbClr val="FF0000"/>
                </a:solidFill>
              </a:rPr>
              <a:t>18 year employee</a:t>
            </a:r>
            <a:r>
              <a:rPr lang="en-US">
                <a:solidFill>
                  <a:srgbClr val="FF0000"/>
                </a:solidFill>
              </a:rPr>
              <a:t>:</a:t>
            </a:r>
          </a:p>
          <a:p>
            <a:r>
              <a:rPr lang="en-US" i="1"/>
              <a:t> “I love coming to work every day, everyone works together which makes this a pleasant place to work.  Everyone is willing to help out, wherever they can, so it feels like there is always help and support for a project.”</a:t>
            </a:r>
          </a:p>
          <a:p>
            <a:endParaRPr lang="en-US" sz="800" i="1">
              <a:solidFill>
                <a:srgbClr val="FF0000"/>
              </a:solidFill>
            </a:endParaRPr>
          </a:p>
          <a:p>
            <a:r>
              <a:rPr lang="en-US" sz="2400" i="1">
                <a:solidFill>
                  <a:srgbClr val="FF0000"/>
                </a:solidFill>
              </a:rPr>
              <a:t>3 year employee</a:t>
            </a:r>
            <a:r>
              <a:rPr lang="en-US" i="1">
                <a:solidFill>
                  <a:srgbClr val="FF0000"/>
                </a:solidFill>
              </a:rPr>
              <a:t>:</a:t>
            </a:r>
          </a:p>
          <a:p>
            <a:r>
              <a:rPr lang="en-US" i="1"/>
              <a:t>“I had the best week ever here!  With all of the different classes we are offering, members are eager to learn and want more!  That gets me all riled up to keep doing more!”</a:t>
            </a:r>
            <a:endParaRPr lang="en-US">
              <a:latin typeface="Gill Sans MT"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Materials &amp; Documents</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sz="3200" dirty="0" smtClean="0">
                <a:solidFill>
                  <a:schemeClr val="tx2">
                    <a:satMod val="130000"/>
                  </a:schemeClr>
                </a:solidFill>
                <a:latin typeface="Arial Black" pitchFamily="34" charset="0"/>
              </a:rPr>
              <a:t>Iowa</a:t>
            </a:r>
            <a:r>
              <a:rPr lang="en-US" sz="3200" i="1" dirty="0" smtClean="0">
                <a:solidFill>
                  <a:schemeClr val="tx2">
                    <a:satMod val="130000"/>
                  </a:schemeClr>
                </a:solidFill>
                <a:latin typeface="Arial Black" pitchFamily="34" charset="0"/>
              </a:rPr>
              <a:t>WORKS</a:t>
            </a:r>
            <a:r>
              <a:rPr lang="en-US" sz="3200" dirty="0" smtClean="0">
                <a:solidFill>
                  <a:schemeClr val="tx2">
                    <a:satMod val="130000"/>
                  </a:schemeClr>
                </a:solidFill>
                <a:latin typeface="Arial Black" pitchFamily="34" charset="0"/>
              </a:rPr>
              <a:t> Integration Policies	</a:t>
            </a:r>
            <a:endParaRPr lang="en-US" sz="3200" dirty="0">
              <a:solidFill>
                <a:schemeClr val="tx2">
                  <a:satMod val="130000"/>
                </a:schemeClr>
              </a:solidFill>
              <a:latin typeface="Arial Black" pitchFamily="34" charset="0"/>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graphicFrame>
        <p:nvGraphicFramePr>
          <p:cNvPr id="10" name="Table 9"/>
          <p:cNvGraphicFramePr>
            <a:graphicFrameLocks noGrp="1"/>
          </p:cNvGraphicFramePr>
          <p:nvPr/>
        </p:nvGraphicFramePr>
        <p:xfrm>
          <a:off x="2057400" y="1397000"/>
          <a:ext cx="6096000" cy="4419600"/>
        </p:xfrm>
        <a:graphic>
          <a:graphicData uri="http://schemas.openxmlformats.org/drawingml/2006/table">
            <a:tbl>
              <a:tblPr firstRow="1" bandRow="1">
                <a:tableStyleId>{00A15C55-8517-42AA-B614-E9B94910E393}</a:tableStyleId>
              </a:tblPr>
              <a:tblGrid>
                <a:gridCol w="3048000"/>
                <a:gridCol w="3048000"/>
              </a:tblGrid>
              <a:tr h="370840">
                <a:tc>
                  <a:txBody>
                    <a:bodyPr/>
                    <a:lstStyle/>
                    <a:p>
                      <a:r>
                        <a:rPr lang="en-US" sz="1600" dirty="0" smtClean="0"/>
                        <a:t>Topic</a:t>
                      </a:r>
                      <a:endParaRPr lang="en-US" sz="1600" dirty="0"/>
                    </a:p>
                  </a:txBody>
                  <a:tcPr/>
                </a:tc>
                <a:tc>
                  <a:txBody>
                    <a:bodyPr/>
                    <a:lstStyle/>
                    <a:p>
                      <a:r>
                        <a:rPr lang="en-US" dirty="0" smtClean="0"/>
                        <a:t>Brief Description</a:t>
                      </a:r>
                      <a:endParaRPr lang="en-US" dirty="0"/>
                    </a:p>
                  </a:txBody>
                  <a:tcPr/>
                </a:tc>
              </a:tr>
              <a:tr h="370840">
                <a:tc>
                  <a:txBody>
                    <a:bodyPr/>
                    <a:lstStyle/>
                    <a:p>
                      <a:r>
                        <a:rPr lang="en-US" sz="1600" dirty="0" smtClean="0">
                          <a:latin typeface="Arial Black" pitchFamily="34" charset="0"/>
                        </a:rPr>
                        <a:t>Iowa Integration Policy</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Initial document outlining the Integration objectives and model</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Functional Chart</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Chart showing relationships across the various elements</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Functional Descriptions</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Itemized descriptions for all functions (leadership and teams) in Integration Model  </a:t>
                      </a:r>
                      <a:endParaRPr lang="en-US" sz="1200" dirty="0">
                        <a:latin typeface="Arial" pitchFamily="34" charset="0"/>
                        <a:cs typeface="Arial" pitchFamily="34" charset="0"/>
                      </a:endParaRPr>
                    </a:p>
                  </a:txBody>
                  <a:tcPr/>
                </a:tc>
              </a:tr>
              <a:tr h="594360">
                <a:tc>
                  <a:txBody>
                    <a:bodyPr/>
                    <a:lstStyle/>
                    <a:p>
                      <a:r>
                        <a:rPr lang="en-US" sz="1600" dirty="0" smtClean="0">
                          <a:latin typeface="Arial Black" pitchFamily="34" charset="0"/>
                        </a:rPr>
                        <a:t>Functional Management/Supervision</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Difference between formal and functional supervision across program lines </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Premises Policy</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Integration impact on office layout</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Membership and Co-enrollment</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Objectives, guidelines and policy on co-enrollment into multiple programs</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Skills Development</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Objectives,  guidelines and policy</a:t>
                      </a:r>
                      <a:endParaRPr lang="en-US" sz="1200" dirty="0">
                        <a:latin typeface="Arial" pitchFamily="34" charset="0"/>
                        <a:cs typeface="Arial" pitchFamily="34" charset="0"/>
                      </a:endParaRPr>
                    </a:p>
                  </a:txBody>
                  <a:tcPr/>
                </a:tc>
              </a:tr>
              <a:tr h="370840">
                <a:tc>
                  <a:txBody>
                    <a:bodyPr/>
                    <a:lstStyle/>
                    <a:p>
                      <a:r>
                        <a:rPr lang="en-US" sz="1600" dirty="0" smtClean="0">
                          <a:latin typeface="Arial Black" pitchFamily="34" charset="0"/>
                        </a:rPr>
                        <a:t>Recruitment &amp; Placement</a:t>
                      </a:r>
                      <a:endParaRPr lang="en-US" sz="1600" dirty="0">
                        <a:latin typeface="Arial Black" pitchFamily="34" charset="0"/>
                      </a:endParaRPr>
                    </a:p>
                  </a:txBody>
                  <a:tcPr/>
                </a:tc>
                <a:tc>
                  <a:txBody>
                    <a:bodyPr/>
                    <a:lstStyle/>
                    <a:p>
                      <a:r>
                        <a:rPr lang="en-US" sz="1200" dirty="0" smtClean="0">
                          <a:latin typeface="Arial" pitchFamily="34" charset="0"/>
                          <a:cs typeface="Arial" pitchFamily="34" charset="0"/>
                        </a:rPr>
                        <a:t>Objectives, guidelines and policy</a:t>
                      </a:r>
                      <a:endParaRPr lang="en-US" sz="1200" dirty="0">
                        <a:latin typeface="Arial" pitchFamily="34" charset="0"/>
                        <a:cs typeface="Arial" pitchFamily="34" charset="0"/>
                      </a:endParaRPr>
                    </a:p>
                  </a:txBody>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solidFill>
                  <a:schemeClr val="tx2">
                    <a:satMod val="130000"/>
                  </a:schemeClr>
                </a:solidFill>
                <a:latin typeface="Arial Black" pitchFamily="34" charset="0"/>
              </a:rPr>
              <a:t>Materials and Documents</a:t>
            </a:r>
            <a:endParaRPr lang="en-US" dirty="0">
              <a:solidFill>
                <a:schemeClr val="tx2">
                  <a:satMod val="130000"/>
                </a:schemeClr>
              </a:solidFill>
              <a:latin typeface="Arial Black" pitchFamily="34" charset="0"/>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676400" y="1676400"/>
            <a:ext cx="7467600" cy="4524315"/>
          </a:xfrm>
          <a:prstGeom prst="rect">
            <a:avLst/>
          </a:prstGeom>
          <a:noFill/>
          <a:ln w="9525">
            <a:noFill/>
            <a:miter lim="800000"/>
            <a:headEnd/>
            <a:tailEnd/>
          </a:ln>
        </p:spPr>
        <p:txBody>
          <a:bodyPr>
            <a:spAutoFit/>
          </a:bodyPr>
          <a:lstStyle/>
          <a:p>
            <a:pPr>
              <a:buFont typeface="Arial" pitchFamily="34" charset="0"/>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Membership Kits</a:t>
            </a:r>
            <a:r>
              <a:rPr lang="en-US" dirty="0" smtClean="0">
                <a:latin typeface="Arial" pitchFamily="34" charset="0"/>
                <a:cs typeface="Arial" pitchFamily="34" charset="0"/>
              </a:rPr>
              <a:t>---Colored Folders,  appropriate Service Plan, 		Membership Benefits, Resource Guide,  			Membership Card, Survey</a:t>
            </a:r>
          </a:p>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State Level Pieces</a:t>
            </a:r>
            <a:r>
              <a:rPr lang="en-US" dirty="0" smtClean="0">
                <a:latin typeface="Arial" pitchFamily="34" charset="0"/>
                <a:cs typeface="Arial" pitchFamily="34" charset="0"/>
              </a:rPr>
              <a:t>---Tip Sheets on Resumes, Cover Letters, 		Interviewing Do’s and Don’ts,  Appearance,  			Interviewing Conduct, Electronic Devices Etiquette,  		Financial Aid</a:t>
            </a:r>
          </a:p>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Locally Created Pieces</a:t>
            </a:r>
            <a:r>
              <a:rPr lang="en-US" dirty="0" smtClean="0">
                <a:latin typeface="Arial" pitchFamily="34" charset="0"/>
                <a:cs typeface="Arial" pitchFamily="34" charset="0"/>
              </a:rPr>
              <a:t>---Center Services and Partners, </a:t>
            </a:r>
            <a:r>
              <a:rPr lang="en-US" smtClean="0">
                <a:latin typeface="Arial" pitchFamily="34" charset="0"/>
                <a:cs typeface="Arial" pitchFamily="34" charset="0"/>
              </a:rPr>
              <a:t>Workshops 		and </a:t>
            </a:r>
            <a:r>
              <a:rPr lang="en-US" dirty="0" smtClean="0">
                <a:latin typeface="Arial" pitchFamily="34" charset="0"/>
                <a:cs typeface="Arial" pitchFamily="34" charset="0"/>
              </a:rPr>
              <a:t>Classes,  Computer Literacy Classes, </a:t>
            </a:r>
            <a:r>
              <a:rPr lang="en-US" smtClean="0">
                <a:latin typeface="Arial" pitchFamily="34" charset="0"/>
                <a:cs typeface="Arial" pitchFamily="34" charset="0"/>
              </a:rPr>
              <a:t>GED 		Information, Local </a:t>
            </a:r>
            <a:r>
              <a:rPr lang="en-US" dirty="0" smtClean="0">
                <a:latin typeface="Arial" pitchFamily="34" charset="0"/>
                <a:cs typeface="Arial" pitchFamily="34" charset="0"/>
              </a:rPr>
              <a:t>Community Resources  </a:t>
            </a:r>
          </a:p>
          <a:p>
            <a:pPr>
              <a:buFont typeface="Arial" pitchFamily="34" charset="0"/>
              <a:buChar char="•"/>
            </a:pPr>
            <a:endParaRPr lang="en-US" dirty="0">
              <a:latin typeface="Arial" pitchFamily="34" charset="0"/>
              <a:cs typeface="Arial" pitchFamily="34" charset="0"/>
            </a:endParaRPr>
          </a:p>
          <a:p>
            <a:endParaRPr lang="en-US" dirty="0">
              <a:latin typeface="Gill Sans MT"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&amp; Assessment</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r>
              <a:rPr lang="en-US" sz="3900" smtClean="0">
                <a:effectLst>
                  <a:outerShdw blurRad="38100" dist="38100" dir="2700000" algn="tl">
                    <a:srgbClr val="C0C0C0"/>
                  </a:outerShdw>
                </a:effectLst>
              </a:rPr>
              <a:t>Local Evaluation and Assessment</a:t>
            </a: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447800" y="2057400"/>
            <a:ext cx="7467600" cy="3871913"/>
          </a:xfrm>
          <a:prstGeom prst="rect">
            <a:avLst/>
          </a:prstGeom>
          <a:noFill/>
          <a:ln w="9525">
            <a:noFill/>
            <a:miter lim="800000"/>
            <a:headEnd/>
            <a:tailEnd/>
          </a:ln>
        </p:spPr>
        <p:txBody>
          <a:bodyPr>
            <a:spAutoFit/>
          </a:bodyPr>
          <a:lstStyle/>
          <a:p>
            <a:pPr marL="452438" indent="-452438">
              <a:lnSpc>
                <a:spcPct val="60000"/>
              </a:lnSpc>
              <a:buFont typeface="Wingdings" charset="2"/>
              <a:buChar char="§"/>
              <a:tabLst>
                <a:tab pos="452438" algn="l"/>
              </a:tabLst>
            </a:pPr>
            <a:r>
              <a:rPr lang="en-US" sz="2400">
                <a:latin typeface="Gill Sans" charset="0"/>
                <a:cs typeface="Times New Roman" pitchFamily="18" charset="0"/>
              </a:rPr>
              <a:t>Do not underestimate the magnitude of the change – progress needs to be measured in this context.</a:t>
            </a: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r>
              <a:rPr lang="en-US" sz="2400">
                <a:latin typeface="Gill Sans" charset="0"/>
                <a:cs typeface="Times New Roman" pitchFamily="18" charset="0"/>
              </a:rPr>
              <a:t>Determining the extent to which the model is, or is not working</a:t>
            </a: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r>
              <a:rPr lang="en-US" sz="2400">
                <a:latin typeface="Gill Sans" charset="0"/>
                <a:cs typeface="Times New Roman" pitchFamily="18" charset="0"/>
              </a:rPr>
              <a:t>“Backsliding” – many staff members have a tendency to gravitate back to things that are familiar and comfortable </a:t>
            </a: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endParaRPr lang="en-US" sz="2400">
              <a:latin typeface="Gill Sans" charset="0"/>
              <a:cs typeface="Times New Roman" pitchFamily="18" charset="0"/>
            </a:endParaRPr>
          </a:p>
          <a:p>
            <a:pPr marL="452438" indent="-452438">
              <a:lnSpc>
                <a:spcPct val="60000"/>
              </a:lnSpc>
              <a:buFont typeface="Wingdings" charset="2"/>
              <a:buChar char="§"/>
              <a:tabLst>
                <a:tab pos="452438" algn="l"/>
              </a:tabLst>
            </a:pPr>
            <a:r>
              <a:rPr lang="en-US" sz="2400">
                <a:latin typeface="Gill Sans" charset="0"/>
                <a:cs typeface="Times New Roman" pitchFamily="18" charset="0"/>
              </a:rPr>
              <a:t>Continuous improvement -- making sure the overall trend is to move forward – overcoming obstacles and challenges</a:t>
            </a:r>
            <a:endParaRPr lang="en-US">
              <a:latin typeface="Gill Sans MT" pitchFamily="34" charset="0"/>
            </a:endParaRPr>
          </a:p>
          <a:p>
            <a:pPr marL="452438" indent="-452438">
              <a:tabLst>
                <a:tab pos="452438" algn="l"/>
              </a:tabLst>
            </a:pPr>
            <a:endParaRPr lang="en-US">
              <a:latin typeface="Gill Sans MT"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57200"/>
            <a:ext cx="7498080" cy="5791200"/>
          </a:xfrm>
        </p:spPr>
        <p:txBody>
          <a:bodyPr>
            <a:normAutofit fontScale="92500" lnSpcReduction="10000"/>
          </a:bodyPr>
          <a:lstStyle/>
          <a:p>
            <a:r>
              <a:rPr lang="en-US" dirty="0" smtClean="0"/>
              <a:t>Leadership Teams Established</a:t>
            </a:r>
          </a:p>
          <a:p>
            <a:r>
              <a:rPr lang="en-US" dirty="0" smtClean="0"/>
              <a:t>Leadership Initiative Improves Transition Process</a:t>
            </a:r>
          </a:p>
          <a:p>
            <a:r>
              <a:rPr lang="en-US" dirty="0" smtClean="0"/>
              <a:t>Follow-up with Additional Training and Technical Assistance After Launch</a:t>
            </a:r>
          </a:p>
          <a:p>
            <a:r>
              <a:rPr lang="en-US" dirty="0" smtClean="0"/>
              <a:t>Flexibility in Changing as We Learn Through the Labs</a:t>
            </a:r>
          </a:p>
          <a:p>
            <a:r>
              <a:rPr lang="en-US" dirty="0" smtClean="0"/>
              <a:t>Open Consideration of Integration of Other Programs Beyond WIA and Wagner-</a:t>
            </a:r>
            <a:r>
              <a:rPr lang="en-US" dirty="0" err="1" smtClean="0"/>
              <a:t>Peyser</a:t>
            </a:r>
            <a:endParaRPr lang="en-US" dirty="0" smtClean="0"/>
          </a:p>
          <a:p>
            <a:r>
              <a:rPr lang="en-US" dirty="0" smtClean="0"/>
              <a:t>The Mentoring the Occurs when Staff of One Office Visit the Staff of Other Offices</a:t>
            </a:r>
          </a:p>
          <a:p>
            <a:r>
              <a:rPr lang="en-US" dirty="0" smtClean="0"/>
              <a:t>Patience Wins</a:t>
            </a:r>
            <a:endParaRPr lang="en-US" dirty="0"/>
          </a:p>
        </p:txBody>
      </p:sp>
      <p:pic>
        <p:nvPicPr>
          <p:cNvPr id="4"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Integration 1.0 Evaluation</a:t>
            </a:r>
            <a:endParaRPr lang="en-US" dirty="0"/>
          </a:p>
        </p:txBody>
      </p:sp>
      <p:sp>
        <p:nvSpPr>
          <p:cNvPr id="9219" name="Content Placeholder 2"/>
          <p:cNvSpPr>
            <a:spLocks noGrp="1"/>
          </p:cNvSpPr>
          <p:nvPr>
            <p:ph idx="1"/>
          </p:nvPr>
        </p:nvSpPr>
        <p:spPr>
          <a:xfrm>
            <a:off x="1435100" y="1447800"/>
            <a:ext cx="7499350" cy="3810000"/>
          </a:xfrm>
        </p:spPr>
        <p:txBody>
          <a:bodyPr>
            <a:normAutofit lnSpcReduction="10000"/>
          </a:bodyPr>
          <a:lstStyle/>
          <a:p>
            <a:pPr eaLnBrk="1" hangingPunct="1">
              <a:lnSpc>
                <a:spcPct val="120000"/>
              </a:lnSpc>
              <a:buFont typeface="Wingdings" charset="2"/>
              <a:buChar char="§"/>
            </a:pPr>
            <a:r>
              <a:rPr lang="en-US" sz="2400" smtClean="0">
                <a:latin typeface="Gill Sans" charset="0"/>
                <a:cs typeface="Times New Roman" pitchFamily="18" charset="0"/>
              </a:rPr>
              <a:t>State law requires eventual certification of integrated workforce centers</a:t>
            </a:r>
          </a:p>
          <a:p>
            <a:pPr eaLnBrk="1" hangingPunct="1">
              <a:lnSpc>
                <a:spcPct val="120000"/>
              </a:lnSpc>
              <a:buFont typeface="Wingdings" charset="2"/>
              <a:buChar char="§"/>
            </a:pPr>
            <a:r>
              <a:rPr lang="en-US" sz="2400" smtClean="0">
                <a:latin typeface="Gill Sans" charset="0"/>
                <a:cs typeface="Times New Roman" pitchFamily="18" charset="0"/>
              </a:rPr>
              <a:t>Interim process will assess the degree to which the model has been implemented</a:t>
            </a:r>
          </a:p>
          <a:p>
            <a:pPr eaLnBrk="1" hangingPunct="1">
              <a:lnSpc>
                <a:spcPct val="120000"/>
              </a:lnSpc>
              <a:buFont typeface="Wingdings" charset="2"/>
              <a:buChar char="§"/>
            </a:pPr>
            <a:r>
              <a:rPr lang="en-US" sz="2400" smtClean="0">
                <a:latin typeface="Gill Sans" charset="0"/>
                <a:cs typeface="Times New Roman" pitchFamily="18" charset="0"/>
              </a:rPr>
              <a:t>Evaluation process will be developed in partnership with state and local leaders</a:t>
            </a:r>
          </a:p>
          <a:p>
            <a:pPr eaLnBrk="1" hangingPunct="1">
              <a:lnSpc>
                <a:spcPct val="120000"/>
              </a:lnSpc>
              <a:buFont typeface="Wingdings" charset="2"/>
              <a:buChar char="§"/>
            </a:pPr>
            <a:r>
              <a:rPr lang="en-US" sz="2400" smtClean="0">
                <a:latin typeface="Gill Sans" charset="0"/>
                <a:cs typeface="Times New Roman" pitchFamily="18" charset="0"/>
              </a:rPr>
              <a:t>Criteria will include customer flow, integrated services, customer feedback, and facilities</a:t>
            </a:r>
            <a:endParaRPr lang="en-US" smtClean="0">
              <a:latin typeface="Times New Roman" pitchFamily="18" charset="0"/>
              <a:cs typeface="Times New Roman" pitchFamily="18" charset="0"/>
            </a:endParaRPr>
          </a:p>
        </p:txBody>
      </p:sp>
      <p:pic>
        <p:nvPicPr>
          <p:cNvPr id="4" name="Content Placeholder 4" descr="IowaWorks logo.jpg"/>
          <p:cNvPicPr>
            <a:picLocks noChangeAspect="1"/>
          </p:cNvPicPr>
          <p:nvPr/>
        </p:nvPicPr>
        <p:blipFill>
          <a:blip r:embed="rId2" cstate="print"/>
          <a:srcRect/>
          <a:stretch>
            <a:fillRect/>
          </a:stretch>
        </p:blipFill>
        <p:spPr bwMode="auto">
          <a:xfrm>
            <a:off x="7391400" y="6172200"/>
            <a:ext cx="1587500" cy="51435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Testimonial</a:t>
            </a:r>
            <a:endParaRPr lang="en-US"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447800" y="1676400"/>
            <a:ext cx="7467600" cy="738664"/>
          </a:xfrm>
          <a:prstGeom prst="rect">
            <a:avLst/>
          </a:prstGeom>
          <a:noFill/>
        </p:spPr>
        <p:txBody>
          <a:bodyPr wrap="square" rtlCol="0">
            <a:spAutoFit/>
          </a:bodyPr>
          <a:lstStyle/>
          <a:p>
            <a:r>
              <a:rPr lang="en-US" sz="2400" dirty="0" smtClean="0"/>
              <a:t>Cindy Pearson Cole – Des Moines</a:t>
            </a:r>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819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grpSp>
        <p:nvGrpSpPr>
          <p:cNvPr id="3" name="Group 28"/>
          <p:cNvGrpSpPr>
            <a:grpSpLocks/>
          </p:cNvGrpSpPr>
          <p:nvPr/>
        </p:nvGrpSpPr>
        <p:grpSpPr bwMode="auto">
          <a:xfrm>
            <a:off x="1676400" y="1752600"/>
            <a:ext cx="6934200" cy="3810000"/>
            <a:chOff x="2362200" y="1323975"/>
            <a:chExt cx="5734050" cy="2714625"/>
          </a:xfrm>
        </p:grpSpPr>
        <p:pic>
          <p:nvPicPr>
            <p:cNvPr id="8197" name="Picture 24" descr="Kliban row boat"/>
            <p:cNvPicPr>
              <a:picLocks noChangeAspect="1" noChangeArrowheads="1"/>
            </p:cNvPicPr>
            <p:nvPr/>
          </p:nvPicPr>
          <p:blipFill>
            <a:blip r:embed="rId3" cstate="print"/>
            <a:srcRect/>
            <a:stretch>
              <a:fillRect/>
            </a:stretch>
          </p:blipFill>
          <p:spPr bwMode="auto">
            <a:xfrm>
              <a:off x="2362200" y="1371600"/>
              <a:ext cx="5734050" cy="2667000"/>
            </a:xfrm>
            <a:prstGeom prst="rect">
              <a:avLst/>
            </a:prstGeom>
            <a:noFill/>
            <a:ln w="9525">
              <a:noFill/>
              <a:miter lim="800000"/>
              <a:headEnd/>
              <a:tailEnd/>
            </a:ln>
          </p:spPr>
        </p:pic>
        <p:grpSp>
          <p:nvGrpSpPr>
            <p:cNvPr id="4" name="Group 26"/>
            <p:cNvGrpSpPr>
              <a:grpSpLocks/>
            </p:cNvGrpSpPr>
            <p:nvPr/>
          </p:nvGrpSpPr>
          <p:grpSpPr bwMode="auto">
            <a:xfrm rot="759460">
              <a:off x="5880920" y="1502765"/>
              <a:ext cx="937410" cy="523227"/>
              <a:chOff x="6372" y="360"/>
              <a:chExt cx="1800" cy="720"/>
            </a:xfrm>
          </p:grpSpPr>
          <p:sp>
            <p:nvSpPr>
              <p:cNvPr id="8206" name="AutoShape 27"/>
              <p:cNvSpPr>
                <a:spLocks noChangeArrowheads="1"/>
              </p:cNvSpPr>
              <p:nvPr/>
            </p:nvSpPr>
            <p:spPr bwMode="auto">
              <a:xfrm>
                <a:off x="6372" y="360"/>
                <a:ext cx="1800" cy="720"/>
              </a:xfrm>
              <a:prstGeom prst="wave">
                <a:avLst>
                  <a:gd name="adj1" fmla="val 13005"/>
                  <a:gd name="adj2" fmla="val 1111"/>
                </a:avLst>
              </a:prstGeom>
              <a:solidFill>
                <a:srgbClr val="FFFFFF"/>
              </a:solidFill>
              <a:ln w="12700">
                <a:solidFill>
                  <a:srgbClr val="000000"/>
                </a:solidFill>
                <a:round/>
                <a:headEnd/>
                <a:tailEnd/>
              </a:ln>
            </p:spPr>
            <p:txBody>
              <a:bodyPr/>
              <a:lstStyle/>
              <a:p>
                <a:pPr algn="ctr"/>
                <a:endParaRPr lang="en-US"/>
              </a:p>
            </p:txBody>
          </p:sp>
          <p:pic>
            <p:nvPicPr>
              <p:cNvPr id="8207" name="Picture 28" descr="IowaWorks logo - lg"/>
              <p:cNvPicPr>
                <a:picLocks noChangeAspect="1" noChangeArrowheads="1"/>
              </p:cNvPicPr>
              <p:nvPr/>
            </p:nvPicPr>
            <p:blipFill>
              <a:blip r:embed="rId4" cstate="print"/>
              <a:srcRect/>
              <a:stretch>
                <a:fillRect/>
              </a:stretch>
            </p:blipFill>
            <p:spPr bwMode="auto">
              <a:xfrm rot="1167373">
                <a:off x="7202" y="590"/>
                <a:ext cx="864" cy="276"/>
              </a:xfrm>
              <a:prstGeom prst="rect">
                <a:avLst/>
              </a:prstGeom>
              <a:noFill/>
              <a:ln w="12700">
                <a:noFill/>
                <a:miter lim="800000"/>
                <a:headEnd/>
                <a:tailEnd/>
              </a:ln>
            </p:spPr>
          </p:pic>
        </p:grpSp>
        <p:sp>
          <p:nvSpPr>
            <p:cNvPr id="8199" name="Line 29"/>
            <p:cNvSpPr>
              <a:spLocks noChangeShapeType="1"/>
            </p:cNvSpPr>
            <p:nvPr/>
          </p:nvSpPr>
          <p:spPr bwMode="auto">
            <a:xfrm flipH="1">
              <a:off x="5715000" y="1323975"/>
              <a:ext cx="234842" cy="1190625"/>
            </a:xfrm>
            <a:prstGeom prst="line">
              <a:avLst/>
            </a:prstGeom>
            <a:noFill/>
            <a:ln w="25400">
              <a:solidFill>
                <a:srgbClr val="000000"/>
              </a:solidFill>
              <a:round/>
              <a:headEnd type="oval" w="med" len="med"/>
              <a:tailEnd/>
            </a:ln>
          </p:spPr>
          <p:txBody>
            <a:bodyPr/>
            <a:lstStyle/>
            <a:p>
              <a:endParaRPr lang="en-US"/>
            </a:p>
          </p:txBody>
        </p:sp>
        <p:grpSp>
          <p:nvGrpSpPr>
            <p:cNvPr id="5" name="Group 20"/>
            <p:cNvGrpSpPr>
              <a:grpSpLocks/>
            </p:cNvGrpSpPr>
            <p:nvPr/>
          </p:nvGrpSpPr>
          <p:grpSpPr bwMode="auto">
            <a:xfrm>
              <a:off x="5777491" y="3315251"/>
              <a:ext cx="685801" cy="304800"/>
              <a:chOff x="5777491" y="3296201"/>
              <a:chExt cx="685801" cy="304800"/>
            </a:xfrm>
          </p:grpSpPr>
          <p:grpSp>
            <p:nvGrpSpPr>
              <p:cNvPr id="6" name="Group 26"/>
              <p:cNvGrpSpPr>
                <a:grpSpLocks/>
              </p:cNvGrpSpPr>
              <p:nvPr/>
            </p:nvGrpSpPr>
            <p:grpSpPr bwMode="auto">
              <a:xfrm rot="759460">
                <a:off x="5826186" y="3394404"/>
                <a:ext cx="637106" cy="195771"/>
                <a:chOff x="6372" y="360"/>
                <a:chExt cx="1800" cy="720"/>
              </a:xfrm>
            </p:grpSpPr>
            <p:sp>
              <p:nvSpPr>
                <p:cNvPr id="8204" name="AutoShape 27"/>
                <p:cNvSpPr>
                  <a:spLocks noChangeArrowheads="1"/>
                </p:cNvSpPr>
                <p:nvPr/>
              </p:nvSpPr>
              <p:spPr bwMode="auto">
                <a:xfrm>
                  <a:off x="6372" y="360"/>
                  <a:ext cx="1800" cy="720"/>
                </a:xfrm>
                <a:prstGeom prst="wave">
                  <a:avLst>
                    <a:gd name="adj1" fmla="val 13005"/>
                    <a:gd name="adj2" fmla="val 0"/>
                  </a:avLst>
                </a:prstGeom>
                <a:solidFill>
                  <a:srgbClr val="FFFFFF"/>
                </a:solidFill>
                <a:ln w="12700">
                  <a:solidFill>
                    <a:srgbClr val="000000"/>
                  </a:solidFill>
                  <a:round/>
                  <a:headEnd/>
                  <a:tailEnd/>
                </a:ln>
              </p:spPr>
              <p:txBody>
                <a:bodyPr/>
                <a:lstStyle/>
                <a:p>
                  <a:pPr algn="ctr"/>
                  <a:endParaRPr lang="en-US"/>
                </a:p>
              </p:txBody>
            </p:sp>
            <p:pic>
              <p:nvPicPr>
                <p:cNvPr id="8205" name="Picture 28" descr="IowaWorks logo - lg"/>
                <p:cNvPicPr>
                  <a:picLocks noChangeAspect="1" noChangeArrowheads="1"/>
                </p:cNvPicPr>
                <p:nvPr/>
              </p:nvPicPr>
              <p:blipFill>
                <a:blip r:embed="rId5" cstate="print"/>
                <a:srcRect/>
                <a:stretch>
                  <a:fillRect/>
                </a:stretch>
              </p:blipFill>
              <p:spPr bwMode="auto">
                <a:xfrm>
                  <a:off x="7202" y="590"/>
                  <a:ext cx="864" cy="276"/>
                </a:xfrm>
                <a:prstGeom prst="rect">
                  <a:avLst/>
                </a:prstGeom>
                <a:noFill/>
                <a:ln w="12700">
                  <a:noFill/>
                  <a:miter lim="800000"/>
                  <a:headEnd/>
                  <a:tailEnd/>
                </a:ln>
              </p:spPr>
            </p:pic>
          </p:grpSp>
          <p:sp>
            <p:nvSpPr>
              <p:cNvPr id="8203" name="Line 29"/>
              <p:cNvSpPr>
                <a:spLocks noChangeShapeType="1"/>
              </p:cNvSpPr>
              <p:nvPr/>
            </p:nvSpPr>
            <p:spPr bwMode="auto">
              <a:xfrm flipH="1">
                <a:off x="5777491" y="3296201"/>
                <a:ext cx="83409" cy="304800"/>
              </a:xfrm>
              <a:prstGeom prst="line">
                <a:avLst/>
              </a:prstGeom>
              <a:noFill/>
              <a:ln w="25400">
                <a:solidFill>
                  <a:srgbClr val="000000"/>
                </a:solidFill>
                <a:round/>
                <a:headEnd type="oval" w="med" len="med"/>
                <a:tailEnd/>
              </a:ln>
            </p:spPr>
            <p:txBody>
              <a:bodyPr/>
              <a:lstStyle/>
              <a:p>
                <a:endParaRPr lang="en-US"/>
              </a:p>
            </p:txBody>
          </p:sp>
        </p:grpSp>
        <p:sp>
          <p:nvSpPr>
            <p:cNvPr id="23" name="Hexagon 22"/>
            <p:cNvSpPr>
              <a:spLocks noChangeAspect="1"/>
            </p:cNvSpPr>
            <p:nvPr/>
          </p:nvSpPr>
          <p:spPr>
            <a:xfrm rot="1226179">
              <a:off x="5963047" y="1485722"/>
              <a:ext cx="316370" cy="329148"/>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latin typeface="Times New Roman" pitchFamily="18" charset="0"/>
                </a:rPr>
                <a:t>1</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9219"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066800" y="2514600"/>
            <a:ext cx="8077200" cy="4954588"/>
          </a:xfrm>
          <a:prstGeom prst="rect">
            <a:avLst/>
          </a:prstGeom>
          <a:noFill/>
          <a:ln w="9525">
            <a:noFill/>
            <a:miter lim="800000"/>
            <a:headEnd/>
            <a:tailEnd/>
          </a:ln>
        </p:spPr>
        <p:txBody>
          <a:bodyPr>
            <a:spAutoFit/>
          </a:bodyPr>
          <a:lstStyle/>
          <a:p>
            <a:pPr marL="457200" indent="-400050">
              <a:buFont typeface="Arial" pitchFamily="34" charset="0"/>
              <a:buChar char="•"/>
              <a:defRPr/>
            </a:pPr>
            <a:r>
              <a:rPr lang="en-US" sz="3600"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Integrating a “One-Stop” center in each  remaining 10 IWD regions by Y2012.</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April/May 2010 - Mason City &amp; Waterloo</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Aug/Sept 2010 - Cedar Rapids &amp; Burlington</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Negotiating </a:t>
            </a:r>
            <a:r>
              <a:rPr lang="en-US" sz="2800" dirty="0">
                <a:solidFill>
                  <a:schemeClr val="tx2"/>
                </a:solidFill>
                <a:effectLst>
                  <a:outerShdw blurRad="50000" dist="30000" dir="5400000" algn="tl" rotWithShape="0">
                    <a:srgbClr val="000000">
                      <a:alpha val="30000"/>
                    </a:srgbClr>
                  </a:outerShdw>
                </a:effectLst>
                <a:latin typeface="Arial" charset="0"/>
              </a:rPr>
              <a:t>One-Stop </a:t>
            </a:r>
            <a:r>
              <a:rPr lang="en-US" sz="2800" dirty="0">
                <a:solidFill>
                  <a:schemeClr val="tx2"/>
                </a:solidFill>
                <a:effectLst>
                  <a:outerShdw blurRad="50000" dist="30000" dir="5400000" algn="tl" rotWithShape="0">
                    <a:srgbClr val="000000">
                      <a:alpha val="30000"/>
                    </a:srgbClr>
                  </a:outerShdw>
                </a:effectLst>
                <a:latin typeface="+mj-lt"/>
                <a:ea typeface="+mj-ea"/>
                <a:cs typeface="+mj-cs"/>
              </a:rPr>
              <a:t>leases - 3 needing     co-location of partners (Sioux City, Davenport,  Ottumwa) and </a:t>
            </a:r>
            <a:r>
              <a:rPr lang="en-US" sz="2800" dirty="0">
                <a:solidFill>
                  <a:schemeClr val="tx2"/>
                </a:solidFill>
                <a:effectLst>
                  <a:outerShdw blurRad="50000" dist="30000" dir="5400000" algn="tl" rotWithShape="0">
                    <a:srgbClr val="000000">
                      <a:alpha val="30000"/>
                    </a:srgbClr>
                  </a:outerShdw>
                </a:effectLst>
                <a:latin typeface="Arial" charset="0"/>
              </a:rPr>
              <a:t>Marshalltown</a:t>
            </a:r>
            <a:endParaRPr lang="en-US" sz="2800" dirty="0">
              <a:solidFill>
                <a:schemeClr val="tx2"/>
              </a:solidFill>
              <a:effectLst>
                <a:outerShdw blurRad="50000" dist="30000" dir="5400000" algn="tl" rotWithShape="0">
                  <a:srgbClr val="000000">
                    <a:alpha val="30000"/>
                  </a:srgbClr>
                </a:outerShdw>
              </a:effectLst>
              <a:latin typeface="+mj-lt"/>
              <a:ea typeface="+mj-ea"/>
              <a:cs typeface="+mj-cs"/>
            </a:endParaRP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Pending: Carroll (co-location) &amp; Spencer</a:t>
            </a:r>
          </a:p>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grpSp>
        <p:nvGrpSpPr>
          <p:cNvPr id="3" name="Group 14"/>
          <p:cNvGrpSpPr>
            <a:grpSpLocks/>
          </p:cNvGrpSpPr>
          <p:nvPr/>
        </p:nvGrpSpPr>
        <p:grpSpPr bwMode="auto">
          <a:xfrm>
            <a:off x="1752600" y="1143000"/>
            <a:ext cx="3711575" cy="1371600"/>
            <a:chOff x="1752600" y="1143000"/>
            <a:chExt cx="3711388" cy="1371600"/>
          </a:xfrm>
        </p:grpSpPr>
        <p:grpSp>
          <p:nvGrpSpPr>
            <p:cNvPr id="4" name="Group 16"/>
            <p:cNvGrpSpPr>
              <a:grpSpLocks/>
            </p:cNvGrpSpPr>
            <p:nvPr/>
          </p:nvGrpSpPr>
          <p:grpSpPr bwMode="auto">
            <a:xfrm>
              <a:off x="1752600" y="1143000"/>
              <a:ext cx="3711388" cy="1371600"/>
              <a:chOff x="1600200" y="1219200"/>
              <a:chExt cx="3048000" cy="1045485"/>
            </a:xfrm>
          </p:grpSpPr>
          <p:pic>
            <p:nvPicPr>
              <p:cNvPr id="9225" name="Picture 24" descr="Kliban row boat"/>
              <p:cNvPicPr>
                <a:picLocks noChangeAspect="1" noChangeArrowheads="1"/>
              </p:cNvPicPr>
              <p:nvPr/>
            </p:nvPicPr>
            <p:blipFill>
              <a:blip r:embed="rId3" cstate="print"/>
              <a:srcRect b="28284"/>
              <a:stretch>
                <a:fillRect/>
              </a:stretch>
            </p:blipFill>
            <p:spPr bwMode="auto">
              <a:xfrm>
                <a:off x="1600200" y="1244600"/>
                <a:ext cx="3048000" cy="1020085"/>
              </a:xfrm>
              <a:prstGeom prst="rect">
                <a:avLst/>
              </a:prstGeom>
              <a:noFill/>
              <a:ln w="9525">
                <a:noFill/>
                <a:miter lim="800000"/>
                <a:headEnd/>
                <a:tailEnd/>
              </a:ln>
            </p:spPr>
          </p:pic>
          <p:grpSp>
            <p:nvGrpSpPr>
              <p:cNvPr id="5" name="Group 26"/>
              <p:cNvGrpSpPr>
                <a:grpSpLocks/>
              </p:cNvGrpSpPr>
              <p:nvPr/>
            </p:nvGrpSpPr>
            <p:grpSpPr bwMode="auto">
              <a:xfrm rot="759460">
                <a:off x="3470616" y="1314555"/>
                <a:ext cx="498291" cy="279054"/>
                <a:chOff x="6372" y="360"/>
                <a:chExt cx="1800" cy="720"/>
              </a:xfrm>
            </p:grpSpPr>
            <p:sp>
              <p:nvSpPr>
                <p:cNvPr id="9228" name="AutoShape 27"/>
                <p:cNvSpPr>
                  <a:spLocks noChangeArrowheads="1"/>
                </p:cNvSpPr>
                <p:nvPr/>
              </p:nvSpPr>
              <p:spPr bwMode="auto">
                <a:xfrm>
                  <a:off x="6372" y="360"/>
                  <a:ext cx="1800" cy="720"/>
                </a:xfrm>
                <a:prstGeom prst="wave">
                  <a:avLst>
                    <a:gd name="adj1" fmla="val 13005"/>
                    <a:gd name="adj2" fmla="val 1111"/>
                  </a:avLst>
                </a:prstGeom>
                <a:solidFill>
                  <a:srgbClr val="FFFFFF"/>
                </a:solidFill>
                <a:ln w="12700">
                  <a:solidFill>
                    <a:srgbClr val="000000"/>
                  </a:solidFill>
                  <a:round/>
                  <a:headEnd/>
                  <a:tailEnd/>
                </a:ln>
              </p:spPr>
              <p:txBody>
                <a:bodyPr/>
                <a:lstStyle/>
                <a:p>
                  <a:pPr algn="ctr"/>
                  <a:endParaRPr lang="en-US">
                    <a:latin typeface="Times New Roman" pitchFamily="18" charset="0"/>
                  </a:endParaRPr>
                </a:p>
                <a:p>
                  <a:pPr algn="ctr"/>
                  <a:endParaRPr lang="en-US"/>
                </a:p>
              </p:txBody>
            </p:sp>
            <p:pic>
              <p:nvPicPr>
                <p:cNvPr id="9229" name="Picture 28" descr="IowaWorks logo - lg"/>
                <p:cNvPicPr>
                  <a:picLocks noChangeAspect="1" noChangeArrowheads="1"/>
                </p:cNvPicPr>
                <p:nvPr/>
              </p:nvPicPr>
              <p:blipFill>
                <a:blip r:embed="rId4" cstate="print"/>
                <a:srcRect/>
                <a:stretch>
                  <a:fillRect/>
                </a:stretch>
              </p:blipFill>
              <p:spPr bwMode="auto">
                <a:xfrm rot="1287196">
                  <a:off x="7227" y="663"/>
                  <a:ext cx="864" cy="276"/>
                </a:xfrm>
                <a:prstGeom prst="rect">
                  <a:avLst/>
                </a:prstGeom>
                <a:noFill/>
                <a:ln w="12700">
                  <a:noFill/>
                  <a:miter lim="800000"/>
                  <a:headEnd/>
                  <a:tailEnd/>
                </a:ln>
              </p:spPr>
            </p:pic>
          </p:grpSp>
          <p:sp>
            <p:nvSpPr>
              <p:cNvPr id="9227" name="Line 29"/>
              <p:cNvSpPr>
                <a:spLocks noChangeShapeType="1"/>
              </p:cNvSpPr>
              <p:nvPr/>
            </p:nvSpPr>
            <p:spPr bwMode="auto">
              <a:xfrm flipH="1">
                <a:off x="3382419" y="1219200"/>
                <a:ext cx="124833" cy="635000"/>
              </a:xfrm>
              <a:prstGeom prst="line">
                <a:avLst/>
              </a:prstGeom>
              <a:noFill/>
              <a:ln w="25400">
                <a:solidFill>
                  <a:srgbClr val="000000"/>
                </a:solidFill>
                <a:round/>
                <a:headEnd type="oval" w="med" len="med"/>
                <a:tailEnd/>
              </a:ln>
            </p:spPr>
            <p:txBody>
              <a:bodyPr/>
              <a:lstStyle/>
              <a:p>
                <a:endParaRPr lang="en-US"/>
              </a:p>
            </p:txBody>
          </p:sp>
        </p:grpSp>
        <p:sp>
          <p:nvSpPr>
            <p:cNvPr id="23" name="Hexagon 22"/>
            <p:cNvSpPr>
              <a:spLocks noChangeAspect="1"/>
            </p:cNvSpPr>
            <p:nvPr/>
          </p:nvSpPr>
          <p:spPr>
            <a:xfrm rot="1226179">
              <a:off x="4109919" y="1274763"/>
              <a:ext cx="185728" cy="211137"/>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latin typeface="Times New Roman" pitchFamily="18" charset="0"/>
                </a:rPr>
                <a:t>1</a:t>
              </a:r>
            </a:p>
          </p:txBody>
        </p:sp>
      </p:grpSp>
      <p:sp>
        <p:nvSpPr>
          <p:cNvPr id="14" name="Rectangle 13"/>
          <p:cNvSpPr/>
          <p:nvPr/>
        </p:nvSpPr>
        <p:spPr>
          <a:xfrm>
            <a:off x="5562600" y="1447800"/>
            <a:ext cx="2895600" cy="990600"/>
          </a:xfrm>
          <a:prstGeom prst="rect">
            <a:avLst/>
          </a:prstGeom>
        </p:spPr>
        <p:txBody>
          <a:bodyPr/>
          <a:lstStyle/>
          <a:p>
            <a:pPr algn="ctr">
              <a:defRPr/>
            </a:pPr>
            <a:r>
              <a:rPr lang="en-US" sz="2800"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House File 2699 Goal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5" descr="logo_newiowancenter.jpg"/>
          <p:cNvPicPr>
            <a:picLocks noChangeAspect="1"/>
          </p:cNvPicPr>
          <p:nvPr/>
        </p:nvPicPr>
        <p:blipFill>
          <a:blip r:embed="rId2" cstate="print"/>
          <a:srcRect/>
          <a:stretch>
            <a:fillRect/>
          </a:stretch>
        </p:blipFill>
        <p:spPr bwMode="auto">
          <a:xfrm>
            <a:off x="4648200" y="1524000"/>
            <a:ext cx="2035175" cy="571500"/>
          </a:xfrm>
          <a:prstGeom prst="rect">
            <a:avLst/>
          </a:prstGeom>
          <a:noFill/>
          <a:ln w="9525">
            <a:noFill/>
            <a:miter lim="800000"/>
            <a:headEnd/>
            <a:tailEnd/>
          </a:ln>
        </p:spPr>
      </p:pic>
      <p:sp>
        <p:nvSpPr>
          <p:cNvPr id="2" name="Title 1"/>
          <p:cNvSpPr>
            <a:spLocks noGrp="1"/>
          </p:cNvSpPr>
          <p:nvPr>
            <p:ph type="title"/>
          </p:nvPr>
        </p:nvSpPr>
        <p:spPr>
          <a:xfrm>
            <a:off x="1295400" y="228600"/>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10244" name="Content Placeholder 4" descr="IowaWorks logo.jpg"/>
          <p:cNvPicPr>
            <a:picLocks noGrp="1" noChangeAspect="1"/>
          </p:cNvPicPr>
          <p:nvPr>
            <p:ph idx="1"/>
          </p:nvPr>
        </p:nvPicPr>
        <p:blipFill>
          <a:blip r:embed="rId3" cstate="print"/>
          <a:srcRect/>
          <a:stretch>
            <a:fillRect/>
          </a:stretch>
        </p:blipFill>
        <p:spPr>
          <a:xfrm>
            <a:off x="7391400" y="6172200"/>
            <a:ext cx="1587500" cy="514350"/>
          </a:xfrm>
        </p:spPr>
      </p:pic>
      <p:sp>
        <p:nvSpPr>
          <p:cNvPr id="8196" name="TextBox 5"/>
          <p:cNvSpPr txBox="1">
            <a:spLocks noChangeArrowheads="1"/>
          </p:cNvSpPr>
          <p:nvPr/>
        </p:nvSpPr>
        <p:spPr bwMode="auto">
          <a:xfrm>
            <a:off x="1371600" y="1981200"/>
            <a:ext cx="7772400" cy="6248400"/>
          </a:xfrm>
          <a:prstGeom prst="rect">
            <a:avLst/>
          </a:prstGeom>
          <a:noFill/>
          <a:ln w="9525">
            <a:noFill/>
            <a:miter lim="800000"/>
            <a:headEnd/>
            <a:tailEnd/>
          </a:ln>
        </p:spPr>
        <p:txBody>
          <a:bodyPr>
            <a:spAutoFit/>
          </a:bodyPr>
          <a:lstStyle/>
          <a:p>
            <a:pPr marL="457200" indent="-400050">
              <a:buFont typeface="Arial" pitchFamily="34" charset="0"/>
              <a:buChar char="•"/>
              <a:defRPr/>
            </a:pPr>
            <a:r>
              <a:rPr lang="en-US" sz="3600"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Transitioning more partners into Integration.</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Special task forces created Spring 2010 to draft policy on how </a:t>
            </a:r>
            <a:r>
              <a:rPr lang="en-US" sz="2800" dirty="0">
                <a:solidFill>
                  <a:srgbClr val="FF0000"/>
                </a:solidFill>
                <a:effectLst>
                  <a:outerShdw blurRad="50000" dist="30000" dir="5400000" algn="tl" rotWithShape="0">
                    <a:srgbClr val="000000">
                      <a:alpha val="30000"/>
                    </a:srgbClr>
                  </a:outerShdw>
                </a:effectLst>
                <a:latin typeface="+mj-lt"/>
                <a:ea typeface="+mj-ea"/>
                <a:cs typeface="+mj-cs"/>
              </a:rPr>
              <a:t>New Iowans, Veterans, Older Workers, WIA Intensive Services, NEG/Nat’l Emergency Grants, &amp; Trade </a:t>
            </a:r>
            <a:r>
              <a:rPr lang="en-US" sz="2800" dirty="0">
                <a:solidFill>
                  <a:schemeClr val="tx2"/>
                </a:solidFill>
                <a:effectLst>
                  <a:outerShdw blurRad="50000" dist="30000" dir="5400000" algn="tl" rotWithShape="0">
                    <a:srgbClr val="000000">
                      <a:alpha val="30000"/>
                    </a:srgbClr>
                  </a:outerShdw>
                </a:effectLst>
                <a:latin typeface="+mj-lt"/>
                <a:ea typeface="+mj-ea"/>
                <a:cs typeface="+mj-cs"/>
              </a:rPr>
              <a:t>will provide specialized services within model.</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Summer 2010 – New Iowans transition.</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ea typeface="+mj-ea"/>
                <a:cs typeface="+mj-cs"/>
              </a:rPr>
              <a:t>Collaborating with Older Worker partners to secure maximum match funds.</a:t>
            </a:r>
          </a:p>
          <a:p>
            <a:pPr marL="1031875" lvl="1" indent="-458788">
              <a:defRPr/>
            </a:pPr>
            <a:endParaRPr lang="en-US" sz="28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pic>
        <p:nvPicPr>
          <p:cNvPr id="10246" name="Picture 23" descr="usamap.gif"/>
          <p:cNvPicPr>
            <a:picLocks noChangeAspect="1"/>
          </p:cNvPicPr>
          <p:nvPr/>
        </p:nvPicPr>
        <p:blipFill>
          <a:blip r:embed="rId4" cstate="print"/>
          <a:srcRect/>
          <a:stretch>
            <a:fillRect/>
          </a:stretch>
        </p:blipFill>
        <p:spPr bwMode="auto">
          <a:xfrm>
            <a:off x="6019800" y="1143000"/>
            <a:ext cx="838200" cy="685800"/>
          </a:xfrm>
          <a:prstGeom prst="rect">
            <a:avLst/>
          </a:prstGeom>
          <a:noFill/>
          <a:ln w="9525">
            <a:noFill/>
            <a:miter lim="800000"/>
            <a:headEnd/>
            <a:tailEnd/>
          </a:ln>
        </p:spPr>
      </p:pic>
      <p:pic>
        <p:nvPicPr>
          <p:cNvPr id="10247" name="Picture 26" descr="empab.jpg"/>
          <p:cNvPicPr>
            <a:picLocks noChangeAspect="1"/>
          </p:cNvPicPr>
          <p:nvPr/>
        </p:nvPicPr>
        <p:blipFill>
          <a:blip r:embed="rId5" cstate="print"/>
          <a:srcRect r="4768"/>
          <a:stretch>
            <a:fillRect/>
          </a:stretch>
        </p:blipFill>
        <p:spPr bwMode="auto">
          <a:xfrm>
            <a:off x="1981200" y="1219200"/>
            <a:ext cx="1825625" cy="685800"/>
          </a:xfrm>
          <a:prstGeom prst="rect">
            <a:avLst/>
          </a:prstGeom>
          <a:noFill/>
          <a:ln w="9525">
            <a:noFill/>
            <a:miter lim="800000"/>
            <a:headEnd/>
            <a:tailEnd/>
          </a:ln>
        </p:spPr>
      </p:pic>
      <p:pic>
        <p:nvPicPr>
          <p:cNvPr id="10248" name="Picture 21" descr="DOLLogo.png"/>
          <p:cNvPicPr>
            <a:picLocks noChangeAspect="1"/>
          </p:cNvPicPr>
          <p:nvPr/>
        </p:nvPicPr>
        <p:blipFill>
          <a:blip r:embed="rId6" cstate="print"/>
          <a:srcRect/>
          <a:stretch>
            <a:fillRect/>
          </a:stretch>
        </p:blipFill>
        <p:spPr bwMode="auto">
          <a:xfrm>
            <a:off x="3810000" y="1400175"/>
            <a:ext cx="714375" cy="714375"/>
          </a:xfrm>
          <a:prstGeom prst="rect">
            <a:avLst/>
          </a:prstGeom>
          <a:noFill/>
          <a:ln w="9525">
            <a:noFill/>
            <a:miter lim="800000"/>
            <a:headEnd/>
            <a:tailEnd/>
          </a:ln>
        </p:spPr>
      </p:pic>
      <p:pic>
        <p:nvPicPr>
          <p:cNvPr id="10249" name="Picture 2"/>
          <p:cNvPicPr>
            <a:picLocks noChangeAspect="1" noChangeArrowheads="1"/>
          </p:cNvPicPr>
          <p:nvPr/>
        </p:nvPicPr>
        <p:blipFill>
          <a:blip r:embed="rId7" cstate="print"/>
          <a:srcRect/>
          <a:stretch>
            <a:fillRect/>
          </a:stretch>
        </p:blipFill>
        <p:spPr bwMode="auto">
          <a:xfrm>
            <a:off x="7239000" y="1143000"/>
            <a:ext cx="914400" cy="973138"/>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14339"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066800" y="1447800"/>
            <a:ext cx="8077200" cy="1262063"/>
          </a:xfrm>
          <a:prstGeom prst="rect">
            <a:avLst/>
          </a:prstGeom>
          <a:noFill/>
          <a:ln w="9525">
            <a:noFill/>
            <a:miter lim="800000"/>
            <a:headEnd/>
            <a:tailEnd/>
          </a:ln>
        </p:spPr>
        <p:txBody>
          <a:bodyPr>
            <a:spAutoFit/>
          </a:bodyPr>
          <a:lstStyle/>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sp>
        <p:nvSpPr>
          <p:cNvPr id="13" name="Rectangle 12"/>
          <p:cNvSpPr/>
          <p:nvPr/>
        </p:nvSpPr>
        <p:spPr>
          <a:xfrm>
            <a:off x="1219200" y="1752600"/>
            <a:ext cx="7772400" cy="6062663"/>
          </a:xfrm>
          <a:prstGeom prst="rect">
            <a:avLst/>
          </a:prstGeom>
        </p:spPr>
        <p:txBody>
          <a:bodyPr>
            <a:spAutoFit/>
          </a:bodyPr>
          <a:lstStyle/>
          <a:p>
            <a:pPr marL="457200" indent="-400050">
              <a:buFont typeface="Arial" pitchFamily="34" charset="0"/>
              <a:buChar char="•"/>
              <a:defRPr/>
            </a:pPr>
            <a:r>
              <a:rPr lang="en-US" sz="3600" dirty="0">
                <a:solidFill>
                  <a:schemeClr val="tx2"/>
                </a:solidFill>
                <a:effectLst>
                  <a:outerShdw blurRad="50000" dist="30000" dir="5400000" algn="tl" rotWithShape="0">
                    <a:srgbClr val="000000">
                      <a:alpha val="30000"/>
                    </a:srgbClr>
                  </a:outerShdw>
                </a:effectLst>
                <a:latin typeface="+mj-lt"/>
              </a:rPr>
              <a:t>Small Offices.... </a:t>
            </a:r>
            <a:endParaRPr lang="en-US" sz="2800" dirty="0">
              <a:solidFill>
                <a:schemeClr val="tx2"/>
              </a:solidFill>
              <a:effectLst>
                <a:outerShdw blurRad="50000" dist="30000" dir="5400000" algn="tl" rotWithShape="0">
                  <a:srgbClr val="000000">
                    <a:alpha val="30000"/>
                  </a:srgbClr>
                </a:outerShdw>
              </a:effectLst>
              <a:latin typeface="+mj-lt"/>
            </a:endParaRP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Local leadership will develop regional needs proposal and present to State.</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Centers with highest UI volume, least remodeling, or lease expiration will be first, due to Premise’s One-Stop priority.</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State leadership will schedule based on overall state Integration calendar and co-ordinate Premise’s and I.T. requests.</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Local leadership will take lead on training. </a:t>
            </a:r>
          </a:p>
          <a:p>
            <a:pPr marL="1031875" lvl="1" indent="-458788">
              <a:buFont typeface="Wingdings" pitchFamily="2" charset="2"/>
              <a:buChar char="q"/>
              <a:defRPr/>
            </a:pPr>
            <a:endParaRPr lang="en-US" sz="3600" dirty="0">
              <a:solidFill>
                <a:schemeClr val="tx2"/>
              </a:solidFill>
              <a:effectLst>
                <a:outerShdw blurRad="50000" dist="30000" dir="5400000" algn="tl" rotWithShape="0">
                  <a:srgbClr val="000000">
                    <a:alpha val="30000"/>
                  </a:srgbClr>
                </a:outerShdw>
              </a:effectLst>
              <a:latin typeface="+mj-lt"/>
            </a:endParaRPr>
          </a:p>
          <a:p>
            <a:pPr marL="1031875" lvl="1" indent="-458788">
              <a:buFont typeface="Wingdings" pitchFamily="2" charset="2"/>
              <a:buChar char="q"/>
              <a:defRPr/>
            </a:pPr>
            <a:endParaRPr lang="en-US" sz="2800" dirty="0">
              <a:solidFill>
                <a:schemeClr val="tx2">
                  <a:satMod val="130000"/>
                </a:schemeClr>
              </a:solidFill>
              <a:effectLst>
                <a:outerShdw blurRad="50000" dist="30000" dir="5400000" algn="tl" rotWithShape="0">
                  <a:srgbClr val="000000">
                    <a:alpha val="30000"/>
                  </a:srgbClr>
                </a:outerShdw>
              </a:effectLst>
              <a:latin typeface="Arial" charset="0"/>
            </a:endParaRPr>
          </a:p>
          <a:p>
            <a:pPr marL="574675" indent="-458788">
              <a:buFont typeface="Wingdings" pitchFamily="2" charset="2"/>
              <a:buChar char="q"/>
              <a:defRPr/>
            </a:pPr>
            <a:endParaRPr lang="en-US" sz="3600" dirty="0">
              <a:solidFill>
                <a:schemeClr val="tx2">
                  <a:satMod val="130000"/>
                </a:schemeClr>
              </a:solidFill>
              <a:effectLst>
                <a:outerShdw blurRad="50000" dist="30000" dir="5400000" algn="tl" rotWithShape="0">
                  <a:srgbClr val="000000">
                    <a:alpha val="30000"/>
                  </a:srgbClr>
                </a:outerShdw>
              </a:effectLst>
              <a:latin typeface="Arial" charset="0"/>
            </a:endParaRPr>
          </a:p>
        </p:txBody>
      </p:sp>
      <p:grpSp>
        <p:nvGrpSpPr>
          <p:cNvPr id="3" name="Group 10"/>
          <p:cNvGrpSpPr>
            <a:grpSpLocks/>
          </p:cNvGrpSpPr>
          <p:nvPr/>
        </p:nvGrpSpPr>
        <p:grpSpPr bwMode="auto">
          <a:xfrm>
            <a:off x="4724400" y="1143000"/>
            <a:ext cx="4206875" cy="1176338"/>
            <a:chOff x="4535793" y="1143000"/>
            <a:chExt cx="4207130" cy="1175572"/>
          </a:xfrm>
        </p:grpSpPr>
        <p:pic>
          <p:nvPicPr>
            <p:cNvPr id="14343" name="Picture 24" descr="Kliban row boat"/>
            <p:cNvPicPr>
              <a:picLocks noChangeAspect="1" noChangeArrowheads="1"/>
            </p:cNvPicPr>
            <p:nvPr/>
          </p:nvPicPr>
          <p:blipFill>
            <a:blip r:embed="rId3" cstate="print"/>
            <a:srcRect l="27574" t="76768" r="27574" b="4041"/>
            <a:stretch>
              <a:fillRect/>
            </a:stretch>
          </p:blipFill>
          <p:spPr bwMode="auto">
            <a:xfrm>
              <a:off x="4535793" y="1295400"/>
              <a:ext cx="4207130" cy="1023172"/>
            </a:xfrm>
            <a:prstGeom prst="rect">
              <a:avLst/>
            </a:prstGeom>
            <a:noFill/>
            <a:ln w="9525">
              <a:noFill/>
              <a:miter lim="800000"/>
              <a:headEnd/>
              <a:tailEnd/>
            </a:ln>
          </p:spPr>
        </p:pic>
        <p:sp>
          <p:nvSpPr>
            <p:cNvPr id="14344" name="AutoShape 27"/>
            <p:cNvSpPr>
              <a:spLocks noChangeArrowheads="1"/>
            </p:cNvSpPr>
            <p:nvPr/>
          </p:nvSpPr>
          <p:spPr bwMode="auto">
            <a:xfrm rot="759460">
              <a:off x="7595065" y="1242060"/>
              <a:ext cx="809686" cy="379299"/>
            </a:xfrm>
            <a:prstGeom prst="wave">
              <a:avLst>
                <a:gd name="adj1" fmla="val 13005"/>
                <a:gd name="adj2" fmla="val 0"/>
              </a:avLst>
            </a:prstGeom>
            <a:solidFill>
              <a:srgbClr val="FFFFFF"/>
            </a:solidFill>
            <a:ln w="12700">
              <a:solidFill>
                <a:srgbClr val="000000"/>
              </a:solidFill>
              <a:round/>
              <a:headEnd/>
              <a:tailEnd/>
            </a:ln>
          </p:spPr>
          <p:txBody>
            <a:bodyPr/>
            <a:lstStyle/>
            <a:p>
              <a:pPr algn="ctr"/>
              <a:endParaRPr lang="en-US"/>
            </a:p>
          </p:txBody>
        </p:sp>
        <p:pic>
          <p:nvPicPr>
            <p:cNvPr id="14345" name="Picture 28" descr="IowaWorks logo - lg"/>
            <p:cNvPicPr>
              <a:picLocks noChangeAspect="1" noChangeArrowheads="1"/>
            </p:cNvPicPr>
            <p:nvPr/>
          </p:nvPicPr>
          <p:blipFill>
            <a:blip r:embed="rId4" cstate="print"/>
            <a:srcRect/>
            <a:stretch>
              <a:fillRect/>
            </a:stretch>
          </p:blipFill>
          <p:spPr bwMode="auto">
            <a:xfrm rot="1300555">
              <a:off x="7704752" y="1345119"/>
              <a:ext cx="625463" cy="189045"/>
            </a:xfrm>
            <a:prstGeom prst="rect">
              <a:avLst/>
            </a:prstGeom>
            <a:noFill/>
            <a:ln w="12700">
              <a:noFill/>
              <a:miter lim="800000"/>
              <a:headEnd/>
              <a:tailEnd/>
            </a:ln>
          </p:spPr>
        </p:pic>
        <p:sp>
          <p:nvSpPr>
            <p:cNvPr id="14346" name="Line 29"/>
            <p:cNvSpPr>
              <a:spLocks noChangeShapeType="1"/>
            </p:cNvSpPr>
            <p:nvPr/>
          </p:nvSpPr>
          <p:spPr bwMode="auto">
            <a:xfrm flipH="1">
              <a:off x="7493940" y="1143000"/>
              <a:ext cx="143606" cy="580189"/>
            </a:xfrm>
            <a:prstGeom prst="line">
              <a:avLst/>
            </a:prstGeom>
            <a:noFill/>
            <a:ln w="25400">
              <a:solidFill>
                <a:srgbClr val="000000"/>
              </a:solidFill>
              <a:round/>
              <a:headEnd type="oval" w="med" len="med"/>
              <a:tailEnd/>
            </a:ln>
          </p:spPr>
          <p:txBody>
            <a:bodyPr/>
            <a:lstStyle/>
            <a:p>
              <a:endParaRPr lang="en-US"/>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11267"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066800" y="1447800"/>
            <a:ext cx="8077200" cy="1262063"/>
          </a:xfrm>
          <a:prstGeom prst="rect">
            <a:avLst/>
          </a:prstGeom>
          <a:noFill/>
          <a:ln w="9525">
            <a:noFill/>
            <a:miter lim="800000"/>
            <a:headEnd/>
            <a:tailEnd/>
          </a:ln>
        </p:spPr>
        <p:txBody>
          <a:bodyPr>
            <a:spAutoFit/>
          </a:bodyPr>
          <a:lstStyle/>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sp>
        <p:nvSpPr>
          <p:cNvPr id="13" name="Rectangle 12"/>
          <p:cNvSpPr/>
          <p:nvPr/>
        </p:nvSpPr>
        <p:spPr>
          <a:xfrm>
            <a:off x="1219200" y="1371600"/>
            <a:ext cx="7772400" cy="5632450"/>
          </a:xfrm>
          <a:prstGeom prst="rect">
            <a:avLst/>
          </a:prstGeom>
        </p:spPr>
        <p:txBody>
          <a:bodyPr>
            <a:spAutoFit/>
          </a:bodyPr>
          <a:lstStyle/>
          <a:p>
            <a:pPr marL="457200" indent="-400050">
              <a:buFont typeface="Arial" pitchFamily="34" charset="0"/>
              <a:buChar char="•"/>
              <a:defRPr/>
            </a:pPr>
            <a:r>
              <a:rPr lang="en-US" sz="3600" dirty="0">
                <a:solidFill>
                  <a:schemeClr val="tx2"/>
                </a:solidFill>
                <a:effectLst>
                  <a:outerShdw blurRad="50000" dist="30000" dir="5400000" algn="tl" rotWithShape="0">
                    <a:srgbClr val="000000">
                      <a:alpha val="30000"/>
                    </a:srgbClr>
                  </a:outerShdw>
                </a:effectLst>
                <a:latin typeface="+mj-lt"/>
              </a:rPr>
              <a:t>Developing integrated </a:t>
            </a:r>
          </a:p>
          <a:p>
            <a:pPr marL="517525" indent="-55563">
              <a:defRPr/>
            </a:pPr>
            <a:r>
              <a:rPr lang="en-US" sz="3600" dirty="0">
                <a:solidFill>
                  <a:schemeClr val="tx2"/>
                </a:solidFill>
                <a:effectLst>
                  <a:outerShdw blurRad="50000" dist="30000" dir="5400000" algn="tl" rotWithShape="0">
                    <a:srgbClr val="000000">
                      <a:alpha val="30000"/>
                    </a:srgbClr>
                  </a:outerShdw>
                </a:effectLst>
                <a:latin typeface="+mj-lt"/>
              </a:rPr>
              <a:t>center post launch training.</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For new hires/upcoming retirement replacements. </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Major focus on UI claimant recruitment.</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Expanded skills workshops - open to all.  Attendees aren’t program specific.</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Establishment of FLASH staff communication alert for changes.</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Pursuing non-English skills assessment tools.</a:t>
            </a:r>
            <a:endParaRPr lang="en-US" sz="3600" dirty="0">
              <a:solidFill>
                <a:schemeClr val="tx2"/>
              </a:solidFill>
              <a:effectLst>
                <a:outerShdw blurRad="50000" dist="30000" dir="5400000" algn="tl" rotWithShape="0">
                  <a:srgbClr val="000000">
                    <a:alpha val="30000"/>
                  </a:srgbClr>
                </a:outerShdw>
              </a:effectLst>
              <a:latin typeface="+mj-lt"/>
            </a:endParaRPr>
          </a:p>
          <a:p>
            <a:pPr marL="1031875" lvl="1" indent="-458788">
              <a:buFont typeface="Wingdings" pitchFamily="2" charset="2"/>
              <a:buChar char="q"/>
              <a:defRPr/>
            </a:pPr>
            <a:endParaRPr lang="en-US" sz="2800" dirty="0">
              <a:solidFill>
                <a:schemeClr val="tx2">
                  <a:satMod val="130000"/>
                </a:schemeClr>
              </a:solidFill>
              <a:effectLst>
                <a:outerShdw blurRad="50000" dist="30000" dir="5400000" algn="tl" rotWithShape="0">
                  <a:srgbClr val="000000">
                    <a:alpha val="30000"/>
                  </a:srgbClr>
                </a:outerShdw>
              </a:effectLst>
              <a:latin typeface="Arial" charset="0"/>
            </a:endParaRPr>
          </a:p>
          <a:p>
            <a:pPr marL="574675" indent="-458788">
              <a:buFont typeface="Wingdings" pitchFamily="2" charset="2"/>
              <a:buChar char="q"/>
              <a:defRPr/>
            </a:pPr>
            <a:endParaRPr lang="en-US" sz="3600" dirty="0">
              <a:solidFill>
                <a:schemeClr val="tx2">
                  <a:satMod val="130000"/>
                </a:schemeClr>
              </a:solidFill>
              <a:effectLst>
                <a:outerShdw blurRad="50000" dist="30000" dir="5400000" algn="tl" rotWithShape="0">
                  <a:srgbClr val="000000">
                    <a:alpha val="30000"/>
                  </a:srgbClr>
                </a:outerShdw>
              </a:effectLst>
              <a:latin typeface="Arial" charset="0"/>
            </a:endParaRPr>
          </a:p>
        </p:txBody>
      </p:sp>
      <p:pic>
        <p:nvPicPr>
          <p:cNvPr id="11270" name="Picture 2" descr="C:\Program Files\Microsoft Office\MEDIA\CAGCAT10\j0301252.wmf"/>
          <p:cNvPicPr>
            <a:picLocks noChangeAspect="1" noChangeArrowheads="1"/>
          </p:cNvPicPr>
          <p:nvPr/>
        </p:nvPicPr>
        <p:blipFill>
          <a:blip r:embed="rId3" cstate="print"/>
          <a:srcRect/>
          <a:stretch>
            <a:fillRect/>
          </a:stretch>
        </p:blipFill>
        <p:spPr bwMode="auto">
          <a:xfrm>
            <a:off x="6858000" y="1143000"/>
            <a:ext cx="1830388" cy="15652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12291"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066800" y="1143000"/>
            <a:ext cx="8077200" cy="1262063"/>
          </a:xfrm>
          <a:prstGeom prst="rect">
            <a:avLst/>
          </a:prstGeom>
          <a:noFill/>
          <a:ln w="9525">
            <a:noFill/>
            <a:miter lim="800000"/>
            <a:headEnd/>
            <a:tailEnd/>
          </a:ln>
        </p:spPr>
        <p:txBody>
          <a:bodyPr>
            <a:spAutoFit/>
          </a:bodyPr>
          <a:lstStyle/>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sp>
        <p:nvSpPr>
          <p:cNvPr id="13" name="Rectangle 12"/>
          <p:cNvSpPr/>
          <p:nvPr/>
        </p:nvSpPr>
        <p:spPr>
          <a:xfrm>
            <a:off x="1447800" y="1219200"/>
            <a:ext cx="5791200" cy="1570038"/>
          </a:xfrm>
          <a:prstGeom prst="rect">
            <a:avLst/>
          </a:prstGeom>
        </p:spPr>
        <p:txBody>
          <a:bodyPr>
            <a:spAutoFit/>
          </a:bodyPr>
          <a:lstStyle/>
          <a:p>
            <a:pPr marL="457200" indent="-400050">
              <a:buFont typeface="Arial" pitchFamily="34" charset="0"/>
              <a:buChar char="•"/>
              <a:defRPr/>
            </a:pPr>
            <a:r>
              <a:rPr lang="en-US" sz="3200" dirty="0">
                <a:solidFill>
                  <a:schemeClr val="tx2"/>
                </a:solidFill>
                <a:effectLst>
                  <a:outerShdw blurRad="50000" dist="30000" dir="5400000" algn="tl" rotWithShape="0">
                    <a:srgbClr val="000000">
                      <a:alpha val="30000"/>
                    </a:srgbClr>
                  </a:outerShdw>
                </a:effectLst>
                <a:latin typeface="+mj-lt"/>
              </a:rPr>
              <a:t>Year 2011-  2012 Earmark Appropriation funding request for:</a:t>
            </a:r>
          </a:p>
        </p:txBody>
      </p:sp>
      <p:pic>
        <p:nvPicPr>
          <p:cNvPr id="12294" name="Picture 2"/>
          <p:cNvPicPr>
            <a:picLocks noChangeAspect="1" noChangeArrowheads="1"/>
          </p:cNvPicPr>
          <p:nvPr/>
        </p:nvPicPr>
        <p:blipFill>
          <a:blip r:embed="rId3" cstate="print"/>
          <a:srcRect l="8784" t="8789" r="4391" b="2930"/>
          <a:stretch>
            <a:fillRect/>
          </a:stretch>
        </p:blipFill>
        <p:spPr bwMode="auto">
          <a:xfrm>
            <a:off x="7315200" y="1219200"/>
            <a:ext cx="1301750" cy="1984375"/>
          </a:xfrm>
          <a:prstGeom prst="rect">
            <a:avLst/>
          </a:prstGeom>
          <a:noFill/>
          <a:ln w="9525">
            <a:solidFill>
              <a:schemeClr val="tx1"/>
            </a:solidFill>
            <a:miter lim="800000"/>
            <a:headEnd/>
            <a:tailEnd/>
          </a:ln>
        </p:spPr>
      </p:pic>
      <p:sp>
        <p:nvSpPr>
          <p:cNvPr id="12295" name="TextBox 7"/>
          <p:cNvSpPr txBox="1">
            <a:spLocks noChangeArrowheads="1"/>
          </p:cNvSpPr>
          <p:nvPr/>
        </p:nvSpPr>
        <p:spPr bwMode="auto">
          <a:xfrm>
            <a:off x="1447800" y="3505200"/>
            <a:ext cx="7315200" cy="369888"/>
          </a:xfrm>
          <a:prstGeom prst="rect">
            <a:avLst/>
          </a:prstGeom>
          <a:noFill/>
          <a:ln w="9525">
            <a:noFill/>
            <a:miter lim="800000"/>
            <a:headEnd/>
            <a:tailEnd/>
          </a:ln>
        </p:spPr>
        <p:txBody>
          <a:bodyPr>
            <a:spAutoFit/>
          </a:bodyPr>
          <a:lstStyle/>
          <a:p>
            <a:endParaRPr lang="en-US"/>
          </a:p>
        </p:txBody>
      </p:sp>
      <p:sp>
        <p:nvSpPr>
          <p:cNvPr id="9" name="Rectangle 8"/>
          <p:cNvSpPr/>
          <p:nvPr/>
        </p:nvSpPr>
        <p:spPr>
          <a:xfrm>
            <a:off x="1524000" y="2743200"/>
            <a:ext cx="7315200" cy="3293209"/>
          </a:xfrm>
          <a:prstGeom prst="rect">
            <a:avLst/>
          </a:prstGeom>
        </p:spPr>
        <p:txBody>
          <a:bodyPr>
            <a:spAutoFit/>
          </a:bodyPr>
          <a:lstStyle/>
          <a:p>
            <a:pPr marL="1031875" lvl="1" indent="-403225">
              <a:buFont typeface="Wingdings" pitchFamily="2" charset="2"/>
              <a:buChar char="q"/>
              <a:tabLst>
                <a:tab pos="1200150" algn="l"/>
              </a:tabLst>
              <a:defRPr/>
            </a:pPr>
            <a:r>
              <a:rPr lang="en-US" sz="2800" dirty="0">
                <a:solidFill>
                  <a:schemeClr val="tx2"/>
                </a:solidFill>
                <a:effectLst>
                  <a:outerShdw blurRad="50000" dist="30000" dir="5400000" algn="tl" rotWithShape="0">
                    <a:srgbClr val="000000">
                      <a:alpha val="30000"/>
                    </a:srgbClr>
                  </a:outerShdw>
                </a:effectLst>
                <a:latin typeface="+mj-lt"/>
              </a:rPr>
              <a:t>Additional regional trainers.</a:t>
            </a:r>
          </a:p>
          <a:p>
            <a:pPr marL="1031875" lvl="1" indent="-403225">
              <a:buFont typeface="Wingdings" pitchFamily="2" charset="2"/>
              <a:buChar char="q"/>
              <a:tabLst>
                <a:tab pos="1200150" algn="l"/>
              </a:tabLst>
              <a:defRPr/>
            </a:pPr>
            <a:r>
              <a:rPr lang="en-US" sz="2800" dirty="0">
                <a:solidFill>
                  <a:schemeClr val="tx2"/>
                </a:solidFill>
                <a:effectLst>
                  <a:outerShdw blurRad="50000" dist="30000" dir="5400000" algn="tl" rotWithShape="0">
                    <a:srgbClr val="000000">
                      <a:alpha val="30000"/>
                    </a:srgbClr>
                  </a:outerShdw>
                </a:effectLst>
                <a:latin typeface="+mj-lt"/>
              </a:rPr>
              <a:t>Enhanced job search software.</a:t>
            </a:r>
          </a:p>
          <a:p>
            <a:pPr marL="1031875" lvl="1" indent="-403225">
              <a:buFont typeface="Wingdings" pitchFamily="2" charset="2"/>
              <a:buChar char="q"/>
              <a:tabLst>
                <a:tab pos="1200150" algn="l"/>
              </a:tabLst>
              <a:defRPr/>
            </a:pPr>
            <a:r>
              <a:rPr lang="en-US" sz="2800" dirty="0">
                <a:solidFill>
                  <a:schemeClr val="tx2"/>
                </a:solidFill>
                <a:effectLst>
                  <a:outerShdw blurRad="50000" dist="30000" dir="5400000" algn="tl" rotWithShape="0">
                    <a:srgbClr val="000000">
                      <a:alpha val="30000"/>
                    </a:srgbClr>
                  </a:outerShdw>
                </a:effectLst>
                <a:latin typeface="+mj-lt"/>
              </a:rPr>
              <a:t>Disability job search tools.</a:t>
            </a:r>
          </a:p>
          <a:p>
            <a:pPr marL="1031875" lvl="1" indent="-403225">
              <a:buFont typeface="Wingdings" pitchFamily="2" charset="2"/>
              <a:buChar char="q"/>
              <a:tabLst>
                <a:tab pos="1200150" algn="l"/>
              </a:tabLst>
              <a:defRPr/>
            </a:pPr>
            <a:r>
              <a:rPr lang="en-US" sz="2800" dirty="0">
                <a:solidFill>
                  <a:schemeClr val="tx2"/>
                </a:solidFill>
                <a:effectLst>
                  <a:outerShdw blurRad="50000" dist="30000" dir="5400000" algn="tl" rotWithShape="0">
                    <a:srgbClr val="000000">
                      <a:alpha val="30000"/>
                    </a:srgbClr>
                  </a:outerShdw>
                </a:effectLst>
                <a:latin typeface="+mj-lt"/>
              </a:rPr>
              <a:t>Field office/center reconfigurations.</a:t>
            </a:r>
          </a:p>
          <a:p>
            <a:pPr marL="400050" lvl="1" indent="-400050">
              <a:buFont typeface="Arial" pitchFamily="34" charset="0"/>
              <a:buChar char="•"/>
              <a:tabLst>
                <a:tab pos="1200150" algn="l"/>
              </a:tabLst>
              <a:defRPr/>
            </a:pPr>
            <a:r>
              <a:rPr lang="en-US" sz="3200" dirty="0">
                <a:solidFill>
                  <a:schemeClr val="tx2"/>
                </a:solidFill>
                <a:effectLst>
                  <a:outerShdw blurRad="50000" dist="30000" dir="5400000" algn="tl" rotWithShape="0">
                    <a:srgbClr val="000000">
                      <a:alpha val="30000"/>
                    </a:srgbClr>
                  </a:outerShdw>
                </a:effectLst>
                <a:latin typeface="+mj-lt"/>
              </a:rPr>
              <a:t>Finalizing Evaluation 1.0.</a:t>
            </a:r>
          </a:p>
          <a:p>
            <a:pPr marL="400050" lvl="1" indent="-400050">
              <a:buFont typeface="Arial" pitchFamily="34" charset="0"/>
              <a:buChar char="•"/>
              <a:tabLst>
                <a:tab pos="1200150" algn="l"/>
              </a:tabLst>
              <a:defRPr/>
            </a:pPr>
            <a:r>
              <a:rPr lang="en-US" sz="3200" dirty="0">
                <a:solidFill>
                  <a:schemeClr val="tx2"/>
                </a:solidFill>
                <a:effectLst>
                  <a:outerShdw blurRad="50000" dist="30000" dir="5400000" algn="tl" rotWithShape="0">
                    <a:srgbClr val="000000">
                      <a:alpha val="30000"/>
                    </a:srgbClr>
                  </a:outerShdw>
                </a:effectLst>
                <a:latin typeface="+mj-lt"/>
              </a:rPr>
              <a:t>Employer Recruitment Quit/Discharged pilot – Council Blu</a:t>
            </a:r>
            <a:r>
              <a:rPr lang="en-US" sz="3200" dirty="0">
                <a:solidFill>
                  <a:schemeClr val="tx2">
                    <a:satMod val="130000"/>
                  </a:schemeClr>
                </a:solidFill>
                <a:effectLst>
                  <a:outerShdw blurRad="50000" dist="30000" dir="5400000" algn="tl" rotWithShape="0">
                    <a:srgbClr val="000000">
                      <a:alpha val="30000"/>
                    </a:srgbClr>
                  </a:outerShdw>
                </a:effectLst>
                <a:latin typeface="+mj-lt"/>
              </a:rPr>
              <a:t>ffs</a:t>
            </a:r>
            <a:r>
              <a:rPr lang="en-US" sz="3200" dirty="0" smtClean="0">
                <a:solidFill>
                  <a:schemeClr val="tx2">
                    <a:satMod val="130000"/>
                  </a:schemeClr>
                </a:solidFill>
                <a:effectLst>
                  <a:outerShdw blurRad="50000" dist="30000" dir="5400000" algn="tl" rotWithShape="0">
                    <a:srgbClr val="000000">
                      <a:alpha val="30000"/>
                    </a:srgbClr>
                  </a:outerShdw>
                </a:effectLst>
                <a:latin typeface="+mj-lt"/>
              </a:rPr>
              <a:t>.</a:t>
            </a:r>
            <a:endParaRPr lang="en-US" sz="2800" dirty="0">
              <a:solidFill>
                <a:schemeClr val="tx2">
                  <a:satMod val="130000"/>
                </a:schemeClr>
              </a:solidFill>
              <a:effectLst>
                <a:outerShdw blurRad="50000" dist="30000" dir="5400000" algn="tl" rotWithShape="0">
                  <a:srgbClr val="000000">
                    <a:alpha val="30000"/>
                  </a:srgbClr>
                </a:outerShdw>
              </a:effectLst>
              <a:latin typeface="Arial"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7639050" cy="1143000"/>
          </a:xfrm>
        </p:spPr>
        <p:txBody>
          <a:bodyPr/>
          <a:lstStyle/>
          <a:p>
            <a:pPr algn="ctr" eaLnBrk="1" fontAlgn="auto" hangingPunct="1">
              <a:spcAft>
                <a:spcPts val="0"/>
              </a:spcAft>
              <a:defRPr/>
            </a:pPr>
            <a:r>
              <a:rPr lang="en-US" dirty="0" smtClean="0">
                <a:solidFill>
                  <a:schemeClr val="tx2">
                    <a:satMod val="130000"/>
                  </a:schemeClr>
                </a:solidFill>
              </a:rPr>
              <a:t>What We Are Working on Now?</a:t>
            </a:r>
            <a:endParaRPr lang="en-US" dirty="0">
              <a:solidFill>
                <a:schemeClr val="tx2">
                  <a:satMod val="130000"/>
                </a:schemeClr>
              </a:solidFill>
            </a:endParaRPr>
          </a:p>
        </p:txBody>
      </p:sp>
      <p:pic>
        <p:nvPicPr>
          <p:cNvPr id="13315" name="Content Placeholder 4" descr="IowaWorks logo.jpg"/>
          <p:cNvPicPr>
            <a:picLocks noGrp="1" noChangeAspect="1"/>
          </p:cNvPicPr>
          <p:nvPr>
            <p:ph idx="1"/>
          </p:nvPr>
        </p:nvPicPr>
        <p:blipFill>
          <a:blip r:embed="rId2" cstate="print"/>
          <a:srcRect/>
          <a:stretch>
            <a:fillRect/>
          </a:stretch>
        </p:blipFill>
        <p:spPr>
          <a:xfrm>
            <a:off x="7391400" y="6172200"/>
            <a:ext cx="1587500" cy="514350"/>
          </a:xfrm>
        </p:spPr>
      </p:pic>
      <p:sp>
        <p:nvSpPr>
          <p:cNvPr id="8196" name="TextBox 5"/>
          <p:cNvSpPr txBox="1">
            <a:spLocks noChangeArrowheads="1"/>
          </p:cNvSpPr>
          <p:nvPr/>
        </p:nvSpPr>
        <p:spPr bwMode="auto">
          <a:xfrm>
            <a:off x="1066800" y="1447800"/>
            <a:ext cx="8077200" cy="1262063"/>
          </a:xfrm>
          <a:prstGeom prst="rect">
            <a:avLst/>
          </a:prstGeom>
          <a:noFill/>
          <a:ln w="9525">
            <a:noFill/>
            <a:miter lim="800000"/>
            <a:headEnd/>
            <a:tailEnd/>
          </a:ln>
        </p:spPr>
        <p:txBody>
          <a:bodyPr>
            <a:spAutoFit/>
          </a:bodyPr>
          <a:lstStyle/>
          <a:p>
            <a:pPr algn="ctr">
              <a:defRPr/>
            </a:pPr>
            <a:endParaRPr lang="en-US" sz="40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a:p>
            <a:pPr>
              <a:defRPr/>
            </a:pPr>
            <a:endParaRPr lang="en-US" dirty="0">
              <a:latin typeface="Gill Sans MT" pitchFamily="34" charset="0"/>
            </a:endParaRPr>
          </a:p>
          <a:p>
            <a:pPr>
              <a:defRPr/>
            </a:pPr>
            <a:endParaRPr lang="en-US" dirty="0">
              <a:latin typeface="Gill Sans MT" pitchFamily="34" charset="0"/>
            </a:endParaRPr>
          </a:p>
        </p:txBody>
      </p:sp>
      <p:sp>
        <p:nvSpPr>
          <p:cNvPr id="13" name="Rectangle 12"/>
          <p:cNvSpPr/>
          <p:nvPr/>
        </p:nvSpPr>
        <p:spPr>
          <a:xfrm>
            <a:off x="1219200" y="2209801"/>
            <a:ext cx="7772400" cy="4216539"/>
          </a:xfrm>
          <a:prstGeom prst="rect">
            <a:avLst/>
          </a:prstGeom>
        </p:spPr>
        <p:txBody>
          <a:bodyPr wrap="square">
            <a:spAutoFit/>
          </a:bodyPr>
          <a:lstStyle/>
          <a:p>
            <a:pPr marL="457200" indent="-400050">
              <a:buFont typeface="Arial" pitchFamily="34" charset="0"/>
              <a:buChar char="•"/>
              <a:defRPr/>
            </a:pPr>
            <a:r>
              <a:rPr lang="en-US" sz="3600" dirty="0">
                <a:solidFill>
                  <a:schemeClr val="tx2"/>
                </a:solidFill>
                <a:effectLst>
                  <a:outerShdw blurRad="50000" dist="30000" dir="5400000" algn="tl" rotWithShape="0">
                    <a:srgbClr val="000000">
                      <a:alpha val="30000"/>
                    </a:srgbClr>
                  </a:outerShdw>
                </a:effectLst>
                <a:latin typeface="+mj-lt"/>
              </a:rPr>
              <a:t>Integrating Small Offices</a:t>
            </a:r>
          </a:p>
          <a:p>
            <a:pPr marL="1371600" lvl="1" indent="-914400">
              <a:defRPr/>
            </a:pPr>
            <a:r>
              <a:rPr lang="en-US" sz="2800" dirty="0">
                <a:solidFill>
                  <a:srgbClr val="FF0000"/>
                </a:solidFill>
                <a:effectLst>
                  <a:outerShdw blurRad="50000" dist="30000" dir="5400000" algn="tl" rotWithShape="0">
                    <a:srgbClr val="000000">
                      <a:alpha val="30000"/>
                    </a:srgbClr>
                  </a:outerShdw>
                </a:effectLst>
                <a:latin typeface="+mj-lt"/>
              </a:rPr>
              <a:t>Goal:</a:t>
            </a:r>
            <a:r>
              <a:rPr lang="en-US" sz="2800" dirty="0">
                <a:solidFill>
                  <a:schemeClr val="tx2"/>
                </a:solidFill>
                <a:effectLst>
                  <a:outerShdw blurRad="50000" dist="30000" dir="5400000" algn="tl" rotWithShape="0">
                    <a:srgbClr val="000000">
                      <a:alpha val="30000"/>
                    </a:srgbClr>
                  </a:outerShdw>
                </a:effectLst>
                <a:latin typeface="+mj-lt"/>
              </a:rPr>
              <a:t>  No Center will be strictly unemployment.   All centers regardless of size will offer Iowans skills services on a limited basis – either on-site or in the community.   </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Trainers will be local or pulled from a rotating regional or state training squad.      </a:t>
            </a:r>
          </a:p>
          <a:p>
            <a:pPr marL="1031875" lvl="1" indent="-458788">
              <a:buFont typeface="Wingdings" pitchFamily="2" charset="2"/>
              <a:buChar char="q"/>
              <a:defRPr/>
            </a:pPr>
            <a:r>
              <a:rPr lang="en-US" sz="2800" dirty="0">
                <a:solidFill>
                  <a:schemeClr val="tx2"/>
                </a:solidFill>
                <a:effectLst>
                  <a:outerShdw blurRad="50000" dist="30000" dir="5400000" algn="tl" rotWithShape="0">
                    <a:srgbClr val="000000">
                      <a:alpha val="30000"/>
                    </a:srgbClr>
                  </a:outerShdw>
                </a:effectLst>
                <a:latin typeface="+mj-lt"/>
              </a:rPr>
              <a:t>Regional One-Stop must be integrated.  </a:t>
            </a:r>
            <a:endParaRPr lang="en-US" sz="2800" dirty="0">
              <a:solidFill>
                <a:schemeClr val="tx2">
                  <a:satMod val="130000"/>
                </a:schemeClr>
              </a:solidFill>
              <a:effectLst>
                <a:outerShdw blurRad="50000" dist="30000" dir="5400000" algn="tl" rotWithShape="0">
                  <a:srgbClr val="000000">
                    <a:alpha val="30000"/>
                  </a:srgbClr>
                </a:outerShdw>
              </a:effectLst>
              <a:latin typeface="Arial" charset="0"/>
            </a:endParaRPr>
          </a:p>
          <a:p>
            <a:pPr marL="574675" indent="-458788">
              <a:buFont typeface="Wingdings" pitchFamily="2" charset="2"/>
              <a:buChar char="q"/>
              <a:defRPr/>
            </a:pPr>
            <a:endParaRPr lang="en-US" sz="3600" dirty="0">
              <a:solidFill>
                <a:schemeClr val="tx2">
                  <a:satMod val="130000"/>
                </a:schemeClr>
              </a:solidFill>
              <a:effectLst>
                <a:outerShdw blurRad="50000" dist="30000" dir="5400000" algn="tl" rotWithShape="0">
                  <a:srgbClr val="000000">
                    <a:alpha val="30000"/>
                  </a:srgbClr>
                </a:outerShdw>
              </a:effectLst>
              <a:latin typeface="Arial" charset="0"/>
            </a:endParaRPr>
          </a:p>
        </p:txBody>
      </p:sp>
      <p:grpSp>
        <p:nvGrpSpPr>
          <p:cNvPr id="3" name="Group 32"/>
          <p:cNvGrpSpPr>
            <a:grpSpLocks/>
          </p:cNvGrpSpPr>
          <p:nvPr/>
        </p:nvGrpSpPr>
        <p:grpSpPr bwMode="auto">
          <a:xfrm>
            <a:off x="2743200" y="1219200"/>
            <a:ext cx="4953000" cy="1143000"/>
            <a:chOff x="1905000" y="1143000"/>
            <a:chExt cx="5013703" cy="1175572"/>
          </a:xfrm>
        </p:grpSpPr>
        <p:pic>
          <p:nvPicPr>
            <p:cNvPr id="13319" name="Picture 24" descr="Kliban row boat"/>
            <p:cNvPicPr>
              <a:picLocks noChangeAspect="1" noChangeArrowheads="1"/>
            </p:cNvPicPr>
            <p:nvPr/>
          </p:nvPicPr>
          <p:blipFill>
            <a:blip r:embed="rId3" cstate="print"/>
            <a:srcRect l="23897" t="76768" r="25735" b="4041"/>
            <a:stretch>
              <a:fillRect/>
            </a:stretch>
          </p:blipFill>
          <p:spPr bwMode="auto">
            <a:xfrm>
              <a:off x="1905000" y="1295400"/>
              <a:ext cx="5013703" cy="1023172"/>
            </a:xfrm>
            <a:prstGeom prst="rect">
              <a:avLst/>
            </a:prstGeom>
            <a:noFill/>
            <a:ln w="9525">
              <a:noFill/>
              <a:miter lim="800000"/>
              <a:headEnd/>
              <a:tailEnd/>
            </a:ln>
          </p:spPr>
        </p:pic>
        <p:sp>
          <p:nvSpPr>
            <p:cNvPr id="13320" name="AutoShape 27"/>
            <p:cNvSpPr>
              <a:spLocks noChangeArrowheads="1"/>
            </p:cNvSpPr>
            <p:nvPr/>
          </p:nvSpPr>
          <p:spPr bwMode="auto">
            <a:xfrm rot="759460">
              <a:off x="5517516" y="1242060"/>
              <a:ext cx="859268" cy="379299"/>
            </a:xfrm>
            <a:prstGeom prst="wave">
              <a:avLst>
                <a:gd name="adj1" fmla="val 13005"/>
                <a:gd name="adj2" fmla="val 0"/>
              </a:avLst>
            </a:prstGeom>
            <a:solidFill>
              <a:srgbClr val="FFFFFF"/>
            </a:solidFill>
            <a:ln w="12700">
              <a:solidFill>
                <a:srgbClr val="000000"/>
              </a:solidFill>
              <a:round/>
              <a:headEnd/>
              <a:tailEnd/>
            </a:ln>
          </p:spPr>
          <p:txBody>
            <a:bodyPr/>
            <a:lstStyle/>
            <a:p>
              <a:pPr algn="ctr"/>
              <a:endParaRPr lang="en-US"/>
            </a:p>
          </p:txBody>
        </p:sp>
        <p:pic>
          <p:nvPicPr>
            <p:cNvPr id="13321" name="Picture 28" descr="IowaWorks logo - lg"/>
            <p:cNvPicPr>
              <a:picLocks noChangeAspect="1" noChangeArrowheads="1"/>
            </p:cNvPicPr>
            <p:nvPr/>
          </p:nvPicPr>
          <p:blipFill>
            <a:blip r:embed="rId4" cstate="print"/>
            <a:srcRect/>
            <a:stretch>
              <a:fillRect/>
            </a:stretch>
          </p:blipFill>
          <p:spPr bwMode="auto">
            <a:xfrm rot="1300555">
              <a:off x="5633920" y="1345119"/>
              <a:ext cx="663764" cy="189045"/>
            </a:xfrm>
            <a:prstGeom prst="rect">
              <a:avLst/>
            </a:prstGeom>
            <a:noFill/>
            <a:ln w="12700">
              <a:noFill/>
              <a:miter lim="800000"/>
              <a:headEnd/>
              <a:tailEnd/>
            </a:ln>
          </p:spPr>
        </p:pic>
        <p:sp>
          <p:nvSpPr>
            <p:cNvPr id="13322" name="Line 29"/>
            <p:cNvSpPr>
              <a:spLocks noChangeShapeType="1"/>
            </p:cNvSpPr>
            <p:nvPr/>
          </p:nvSpPr>
          <p:spPr bwMode="auto">
            <a:xfrm flipH="1">
              <a:off x="5410199" y="1143000"/>
              <a:ext cx="152400" cy="580189"/>
            </a:xfrm>
            <a:prstGeom prst="line">
              <a:avLst/>
            </a:prstGeom>
            <a:noFill/>
            <a:ln w="25400">
              <a:solidFill>
                <a:srgbClr val="000000"/>
              </a:solidFill>
              <a:round/>
              <a:headEnd type="oval" w="med" len="med"/>
              <a:tailEnd/>
            </a:ln>
          </p:spPr>
          <p:txBody>
            <a:bodyPr/>
            <a:lstStyle/>
            <a:p>
              <a:endParaRPr lang="en-US"/>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Technology and Integration</a:t>
            </a:r>
            <a:endParaRPr lang="en-US" dirty="0"/>
          </a:p>
        </p:txBody>
      </p:sp>
      <p:sp>
        <p:nvSpPr>
          <p:cNvPr id="5" name="Subtitle 4"/>
          <p:cNvSpPr>
            <a:spLocks noGrp="1"/>
          </p:cNvSpPr>
          <p:nvPr>
            <p:ph type="subTitle" idx="1"/>
          </p:nvPr>
        </p:nvSpPr>
        <p:spPr>
          <a:xfrm>
            <a:off x="1295400" y="2895600"/>
            <a:ext cx="7406640" cy="1752600"/>
          </a:xfrm>
        </p:spPr>
        <p:txBody>
          <a:bodyPr/>
          <a:lstStyle/>
          <a:p>
            <a:r>
              <a:rPr lang="en-US" dirty="0" smtClean="0"/>
              <a:t>Three Steps to Move Toward </a:t>
            </a:r>
          </a:p>
          <a:p>
            <a:r>
              <a:rPr lang="en-US" dirty="0" smtClean="0"/>
              <a:t>Technology in Integration</a:t>
            </a:r>
            <a:endParaRPr lang="en-US" dirty="0"/>
          </a:p>
        </p:txBody>
      </p:sp>
      <p:pic>
        <p:nvPicPr>
          <p:cNvPr id="6"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000" dirty="0" smtClean="0"/>
              <a:t>Milestones	</a:t>
            </a:r>
            <a:endParaRPr lang="en-US" sz="6000" dirty="0"/>
          </a:p>
        </p:txBody>
      </p:sp>
      <p:sp>
        <p:nvSpPr>
          <p:cNvPr id="5" name="Subtitle 4"/>
          <p:cNvSpPr>
            <a:spLocks noGrp="1"/>
          </p:cNvSpPr>
          <p:nvPr>
            <p:ph type="subTitle" idx="1"/>
          </p:nvPr>
        </p:nvSpPr>
        <p:spPr>
          <a:xfrm>
            <a:off x="1447800" y="2667000"/>
            <a:ext cx="7406640" cy="1752600"/>
          </a:xfrm>
        </p:spPr>
        <p:txBody>
          <a:bodyPr>
            <a:normAutofit/>
          </a:bodyPr>
          <a:lstStyle/>
          <a:p>
            <a:pPr>
              <a:buFont typeface="Arial" pitchFamily="34" charset="0"/>
              <a:buChar char="•"/>
            </a:pPr>
            <a:r>
              <a:rPr lang="en-US" sz="4400" dirty="0" smtClean="0"/>
              <a:t>Customer and Staff Impact</a:t>
            </a:r>
            <a:endParaRPr lang="en-US" sz="4400" dirty="0"/>
          </a:p>
        </p:txBody>
      </p:sp>
      <p:pic>
        <p:nvPicPr>
          <p:cNvPr id="6" name="Content Placeholder 4" descr="IowaWorks logo.jpg"/>
          <p:cNvPicPr>
            <a:picLocks noChangeAspect="1"/>
          </p:cNvPicPr>
          <p:nvPr/>
        </p:nvPicPr>
        <p:blipFill>
          <a:blip r:embed="rId2" cstate="print"/>
          <a:stretch>
            <a:fillRect/>
          </a:stretch>
        </p:blipFill>
        <p:spPr>
          <a:xfrm>
            <a:off x="7391400" y="6172200"/>
            <a:ext cx="1587500" cy="5143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Step One:</a:t>
            </a:r>
            <a:endParaRPr lang="en-US" dirty="0"/>
          </a:p>
        </p:txBody>
      </p:sp>
      <p:sp>
        <p:nvSpPr>
          <p:cNvPr id="5" name="Content Placeholder 4"/>
          <p:cNvSpPr>
            <a:spLocks noGrp="1"/>
          </p:cNvSpPr>
          <p:nvPr>
            <p:ph idx="1"/>
          </p:nvPr>
        </p:nvSpPr>
        <p:spPr/>
        <p:txBody>
          <a:bodyPr/>
          <a:lstStyle/>
          <a:p>
            <a:r>
              <a:rPr lang="en-US" dirty="0" smtClean="0"/>
              <a:t>Integrate to one common system for tracking services and reporting.</a:t>
            </a:r>
          </a:p>
          <a:p>
            <a:pPr>
              <a:buNone/>
            </a:pPr>
            <a:r>
              <a:rPr lang="en-US" b="1" dirty="0" smtClean="0"/>
              <a:t>              </a:t>
            </a:r>
            <a:r>
              <a:rPr lang="en-US" sz="4000" b="1" dirty="0" smtClean="0">
                <a:solidFill>
                  <a:schemeClr val="bg2"/>
                </a:solidFill>
              </a:rPr>
              <a:t>I-WORKS</a:t>
            </a:r>
          </a:p>
          <a:p>
            <a:pPr>
              <a:buNone/>
            </a:pPr>
            <a:endParaRPr lang="en-US" sz="1400" dirty="0" smtClean="0"/>
          </a:p>
          <a:p>
            <a:r>
              <a:rPr lang="en-US" dirty="0" smtClean="0"/>
              <a:t>July1, 2010, is the target date to have everyone converted and trained.</a:t>
            </a:r>
            <a:endParaRPr lang="en-US" dirty="0"/>
          </a:p>
        </p:txBody>
      </p:sp>
      <p:pic>
        <p:nvPicPr>
          <p:cNvPr id="6"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a:t>
            </a:r>
            <a:endParaRPr lang="en-US" dirty="0"/>
          </a:p>
        </p:txBody>
      </p:sp>
      <p:sp>
        <p:nvSpPr>
          <p:cNvPr id="3" name="Content Placeholder 2"/>
          <p:cNvSpPr>
            <a:spLocks noGrp="1"/>
          </p:cNvSpPr>
          <p:nvPr>
            <p:ph idx="1"/>
          </p:nvPr>
        </p:nvSpPr>
        <p:spPr/>
        <p:txBody>
          <a:bodyPr/>
          <a:lstStyle/>
          <a:p>
            <a:r>
              <a:rPr lang="en-US" dirty="0" smtClean="0"/>
              <a:t>Develop a quick, comprehensive application that indicate eligibility for Core Services.</a:t>
            </a:r>
          </a:p>
          <a:p>
            <a:pPr>
              <a:buNone/>
            </a:pPr>
            <a:r>
              <a:rPr lang="en-US" dirty="0" smtClean="0"/>
              <a:t>             </a:t>
            </a:r>
            <a:r>
              <a:rPr lang="en-US" sz="4000" dirty="0" smtClean="0">
                <a:solidFill>
                  <a:schemeClr val="bg2"/>
                </a:solidFill>
              </a:rPr>
              <a:t>Membership Screens</a:t>
            </a:r>
          </a:p>
          <a:p>
            <a:pPr>
              <a:buNone/>
            </a:pPr>
            <a:endParaRPr lang="en-US" sz="1200" dirty="0" smtClean="0"/>
          </a:p>
          <a:p>
            <a:r>
              <a:rPr lang="en-US" dirty="0" smtClean="0"/>
              <a:t>Integrated Centers use these screens in the normal flow of services.</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a:t>
            </a:r>
            <a:endParaRPr lang="en-US" dirty="0"/>
          </a:p>
        </p:txBody>
      </p:sp>
      <p:sp>
        <p:nvSpPr>
          <p:cNvPr id="3" name="Content Placeholder 2"/>
          <p:cNvSpPr>
            <a:spLocks noGrp="1"/>
          </p:cNvSpPr>
          <p:nvPr>
            <p:ph idx="1"/>
          </p:nvPr>
        </p:nvSpPr>
        <p:spPr/>
        <p:txBody>
          <a:bodyPr/>
          <a:lstStyle/>
          <a:p>
            <a:r>
              <a:rPr lang="en-US" dirty="0" smtClean="0"/>
              <a:t>Develop tracking form for easy entry of services accessed while building initial job search plan</a:t>
            </a:r>
          </a:p>
          <a:p>
            <a:pPr lvl="1"/>
            <a:r>
              <a:rPr lang="en-US" dirty="0" smtClean="0">
                <a:solidFill>
                  <a:schemeClr val="bg2"/>
                </a:solidFill>
              </a:rPr>
              <a:t>Employment Express Screen</a:t>
            </a:r>
          </a:p>
          <a:p>
            <a:pPr lvl="1"/>
            <a:r>
              <a:rPr lang="en-US" dirty="0" smtClean="0">
                <a:solidFill>
                  <a:schemeClr val="bg2"/>
                </a:solidFill>
              </a:rPr>
              <a:t>Career Development Screen</a:t>
            </a:r>
          </a:p>
          <a:p>
            <a:pPr lvl="1"/>
            <a:r>
              <a:rPr lang="en-US" dirty="0" smtClean="0">
                <a:solidFill>
                  <a:schemeClr val="bg2"/>
                </a:solidFill>
              </a:rPr>
              <a:t>Career Advancement Screen</a:t>
            </a:r>
          </a:p>
          <a:p>
            <a:r>
              <a:rPr lang="en-US" dirty="0" smtClean="0"/>
              <a:t>Screens are actively used</a:t>
            </a:r>
          </a:p>
          <a:p>
            <a:r>
              <a:rPr lang="en-US" dirty="0" smtClean="0"/>
              <a:t>Continue to undergo modification</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Technology</a:t>
            </a:r>
            <a:endParaRPr lang="en-US" dirty="0"/>
          </a:p>
        </p:txBody>
      </p:sp>
      <p:sp>
        <p:nvSpPr>
          <p:cNvPr id="3" name="Content Placeholder 2"/>
          <p:cNvSpPr>
            <a:spLocks noGrp="1"/>
          </p:cNvSpPr>
          <p:nvPr>
            <p:ph idx="1"/>
          </p:nvPr>
        </p:nvSpPr>
        <p:spPr/>
        <p:txBody>
          <a:bodyPr/>
          <a:lstStyle/>
          <a:p>
            <a:r>
              <a:rPr lang="en-US" dirty="0" smtClean="0"/>
              <a:t>All these changes use </a:t>
            </a:r>
            <a:r>
              <a:rPr lang="en-US" dirty="0" smtClean="0">
                <a:solidFill>
                  <a:schemeClr val="bg2"/>
                </a:solidFill>
              </a:rPr>
              <a:t>Thin Client </a:t>
            </a:r>
            <a:r>
              <a:rPr lang="en-US" dirty="0" smtClean="0"/>
              <a:t>technology.</a:t>
            </a:r>
          </a:p>
          <a:p>
            <a:pPr lvl="1"/>
            <a:r>
              <a:rPr lang="en-US" dirty="0" smtClean="0"/>
              <a:t>Efficient and Cost Effective</a:t>
            </a:r>
          </a:p>
          <a:p>
            <a:r>
              <a:rPr lang="en-US" dirty="0" smtClean="0"/>
              <a:t>Two items waiting to roll-out</a:t>
            </a:r>
          </a:p>
          <a:p>
            <a:pPr lvl="1"/>
            <a:r>
              <a:rPr lang="en-US" dirty="0" smtClean="0"/>
              <a:t>“Swipe Cards”</a:t>
            </a:r>
          </a:p>
          <a:p>
            <a:pPr lvl="1"/>
            <a:r>
              <a:rPr lang="en-US" dirty="0" smtClean="0"/>
              <a:t>New Resume tool and format</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lstStyle/>
          <a:p>
            <a:r>
              <a:rPr lang="en-US" dirty="0" smtClean="0"/>
              <a:t>There are changes in how we view Performance:</a:t>
            </a:r>
          </a:p>
          <a:p>
            <a:pPr lvl="1"/>
            <a:r>
              <a:rPr lang="en-US" dirty="0" smtClean="0"/>
              <a:t>Up-skilling everyone one level</a:t>
            </a:r>
          </a:p>
          <a:p>
            <a:pPr lvl="1"/>
            <a:r>
              <a:rPr lang="en-US" dirty="0" smtClean="0"/>
              <a:t>Effects on WIA Incentive</a:t>
            </a:r>
          </a:p>
          <a:p>
            <a:pPr lvl="1"/>
            <a:r>
              <a:rPr lang="en-US" dirty="0" smtClean="0"/>
              <a:t>Renegotiating Performance</a:t>
            </a:r>
          </a:p>
          <a:p>
            <a:pPr lvl="1"/>
            <a:r>
              <a:rPr lang="en-US" smtClean="0"/>
              <a:t>Performance </a:t>
            </a:r>
            <a:r>
              <a:rPr lang="en-US" dirty="0" smtClean="0"/>
              <a:t>and </a:t>
            </a:r>
            <a:r>
              <a:rPr lang="en-US" smtClean="0"/>
              <a:t>Time Frame Changes</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401762"/>
          </a:xfrm>
        </p:spPr>
        <p:txBody>
          <a:bodyPr>
            <a:normAutofit/>
          </a:bodyPr>
          <a:lstStyle/>
          <a:p>
            <a:r>
              <a:rPr lang="en-US" sz="4000" dirty="0" smtClean="0"/>
              <a:t>Initial Center Integration</a:t>
            </a:r>
            <a:br>
              <a:rPr lang="en-US" sz="4000" dirty="0" smtClean="0"/>
            </a:br>
            <a:r>
              <a:rPr lang="en-US" sz="4000" dirty="0" smtClean="0"/>
              <a:t>Start-Up Phase</a:t>
            </a:r>
            <a:endParaRPr lang="en-US" sz="4000" dirty="0"/>
          </a:p>
        </p:txBody>
      </p:sp>
      <p:pic>
        <p:nvPicPr>
          <p:cNvPr id="5" name="Content Placeholder 4" descr="IowaWorks logo.jpg"/>
          <p:cNvPicPr>
            <a:picLocks noGrp="1" noChangeAspect="1"/>
          </p:cNvPicPr>
          <p:nvPr>
            <p:ph idx="1"/>
          </p:nvPr>
        </p:nvPicPr>
        <p:blipFill>
          <a:blip r:embed="rId2" cstate="print"/>
          <a:stretch>
            <a:fillRect/>
          </a:stretch>
        </p:blipFill>
        <p:spPr>
          <a:xfrm>
            <a:off x="7391400" y="6172200"/>
            <a:ext cx="1587500" cy="514350"/>
          </a:xfrm>
        </p:spPr>
      </p:pic>
      <p:sp>
        <p:nvSpPr>
          <p:cNvPr id="6" name="TextBox 5"/>
          <p:cNvSpPr txBox="1"/>
          <p:nvPr/>
        </p:nvSpPr>
        <p:spPr>
          <a:xfrm>
            <a:off x="1295400" y="1600200"/>
            <a:ext cx="7467600" cy="3970318"/>
          </a:xfrm>
          <a:prstGeom prst="rect">
            <a:avLst/>
          </a:prstGeom>
          <a:noFill/>
        </p:spPr>
        <p:txBody>
          <a:bodyPr wrap="square" rtlCol="0">
            <a:spAutoFit/>
          </a:bodyPr>
          <a:lstStyle/>
          <a:p>
            <a:endParaRPr lang="en-US" dirty="0" smtClean="0"/>
          </a:p>
          <a:p>
            <a:endParaRPr lang="en-US" sz="1400" dirty="0" smtClean="0"/>
          </a:p>
          <a:p>
            <a:r>
              <a:rPr lang="en-US" sz="3600" u="sng" dirty="0" smtClean="0">
                <a:solidFill>
                  <a:schemeClr val="bg2"/>
                </a:solidFill>
              </a:rPr>
              <a:t>Training, Soft Launch and Live Launch</a:t>
            </a:r>
          </a:p>
          <a:p>
            <a:endParaRPr lang="en-US" sz="2000" dirty="0" smtClean="0"/>
          </a:p>
          <a:p>
            <a:pPr>
              <a:buClr>
                <a:schemeClr val="bg2"/>
              </a:buClr>
              <a:buFont typeface="Arial" pitchFamily="34" charset="0"/>
              <a:buChar char="•"/>
            </a:pPr>
            <a:r>
              <a:rPr lang="en-US" sz="3200" dirty="0" smtClean="0"/>
              <a:t>  Philosophy, Policies, Process, Functions</a:t>
            </a:r>
          </a:p>
          <a:p>
            <a:pPr lvl="1">
              <a:buClr>
                <a:schemeClr val="bg2"/>
              </a:buClr>
              <a:buSzPct val="50000"/>
              <a:buFont typeface="Courier New" pitchFamily="49" charset="0"/>
              <a:buChar char="o"/>
            </a:pPr>
            <a:r>
              <a:rPr lang="en-US" sz="3200" dirty="0" smtClean="0"/>
              <a:t>  State Leadership</a:t>
            </a:r>
          </a:p>
          <a:p>
            <a:pPr lvl="1">
              <a:buClr>
                <a:schemeClr val="bg2"/>
              </a:buClr>
              <a:buSzPct val="50000"/>
              <a:buFont typeface="Courier New" pitchFamily="49" charset="0"/>
              <a:buChar char="o"/>
            </a:pPr>
            <a:r>
              <a:rPr lang="en-US" sz="3200" dirty="0" smtClean="0"/>
              <a:t>  Local Leadership</a:t>
            </a:r>
          </a:p>
          <a:p>
            <a:pPr lvl="1">
              <a:buClr>
                <a:schemeClr val="bg2"/>
              </a:buClr>
              <a:buSzPct val="50000"/>
              <a:buFont typeface="Courier New" pitchFamily="49" charset="0"/>
              <a:buChar char="o"/>
            </a:pPr>
            <a:r>
              <a:rPr lang="en-US" sz="3200" dirty="0" smtClean="0"/>
              <a:t>  Resource Teams</a:t>
            </a:r>
          </a:p>
          <a:p>
            <a:endParaRPr lang="en-US" dirty="0" smtClean="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Training – Local Leadership</a:t>
            </a:r>
            <a:endParaRPr lang="en-US" dirty="0"/>
          </a:p>
        </p:txBody>
      </p:sp>
      <p:sp>
        <p:nvSpPr>
          <p:cNvPr id="3" name="Content Placeholder 2"/>
          <p:cNvSpPr>
            <a:spLocks noGrp="1"/>
          </p:cNvSpPr>
          <p:nvPr>
            <p:ph idx="1"/>
          </p:nvPr>
        </p:nvSpPr>
        <p:spPr/>
        <p:txBody>
          <a:bodyPr/>
          <a:lstStyle/>
          <a:p>
            <a:r>
              <a:rPr lang="en-US" dirty="0" smtClean="0"/>
              <a:t>Identifying individual staff persons’ duties and knowledge before and after launch</a:t>
            </a:r>
          </a:p>
          <a:p>
            <a:r>
              <a:rPr lang="en-US" dirty="0" smtClean="0"/>
              <a:t>Training plans for functional teams/ individuals</a:t>
            </a:r>
          </a:p>
          <a:p>
            <a:r>
              <a:rPr lang="en-US" dirty="0" smtClean="0"/>
              <a:t>Cross-Training on unique program </a:t>
            </a:r>
            <a:r>
              <a:rPr lang="en-US" dirty="0" err="1" smtClean="0"/>
              <a:t>inforamation</a:t>
            </a:r>
            <a:endParaRPr lang="en-US" dirty="0" smtClean="0"/>
          </a:p>
          <a:p>
            <a:r>
              <a:rPr lang="en-US" dirty="0" smtClean="0"/>
              <a:t>Training for delivery of services (i.e., filing a claim on the internet; using assessment tools; presenting workshops)</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Local Training – Local Leadership cont’d</a:t>
            </a:r>
            <a:endParaRPr lang="en-US" sz="3200" dirty="0"/>
          </a:p>
        </p:txBody>
      </p:sp>
      <p:sp>
        <p:nvSpPr>
          <p:cNvPr id="3" name="Content Placeholder 2"/>
          <p:cNvSpPr>
            <a:spLocks noGrp="1"/>
          </p:cNvSpPr>
          <p:nvPr>
            <p:ph idx="1"/>
          </p:nvPr>
        </p:nvSpPr>
        <p:spPr>
          <a:xfrm>
            <a:off x="1435608" y="1905000"/>
            <a:ext cx="7498080" cy="4343400"/>
          </a:xfrm>
        </p:spPr>
        <p:txBody>
          <a:bodyPr/>
          <a:lstStyle/>
          <a:p>
            <a:r>
              <a:rPr lang="en-US" dirty="0" smtClean="0"/>
              <a:t>Local Policy and procedures (i.e., for WIA service management)</a:t>
            </a:r>
          </a:p>
          <a:p>
            <a:r>
              <a:rPr lang="en-US" dirty="0" smtClean="0"/>
              <a:t>Schedule detailed reviews and “practice” of the state-sponsored training during integration team meetings</a:t>
            </a:r>
            <a:endParaRPr lang="en-US" dirty="0"/>
          </a:p>
        </p:txBody>
      </p:sp>
      <p:pic>
        <p:nvPicPr>
          <p:cNvPr id="5"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Training Opportunities</a:t>
            </a:r>
            <a:endParaRPr lang="en-US" dirty="0"/>
          </a:p>
        </p:txBody>
      </p:sp>
      <p:sp>
        <p:nvSpPr>
          <p:cNvPr id="3" name="Content Placeholder 2"/>
          <p:cNvSpPr>
            <a:spLocks noGrp="1"/>
          </p:cNvSpPr>
          <p:nvPr>
            <p:ph idx="1"/>
          </p:nvPr>
        </p:nvSpPr>
        <p:spPr/>
        <p:txBody>
          <a:bodyPr>
            <a:normAutofit fontScale="92500"/>
          </a:bodyPr>
          <a:lstStyle/>
          <a:p>
            <a:pPr>
              <a:buNone/>
            </a:pPr>
            <a:r>
              <a:rPr lang="en-US" sz="3900" u="sng" dirty="0" smtClean="0">
                <a:solidFill>
                  <a:schemeClr val="bg2"/>
                </a:solidFill>
              </a:rPr>
              <a:t>Statewide Trainers/Resource Team</a:t>
            </a:r>
          </a:p>
          <a:p>
            <a:r>
              <a:rPr lang="en-US" dirty="0" smtClean="0"/>
              <a:t>Foundational Skills</a:t>
            </a:r>
          </a:p>
          <a:p>
            <a:r>
              <a:rPr lang="en-US" dirty="0" smtClean="0"/>
              <a:t>Soft and Technical Skills</a:t>
            </a:r>
          </a:p>
          <a:p>
            <a:r>
              <a:rPr lang="en-US" dirty="0" smtClean="0"/>
              <a:t>Curriculum based on knowledge of programs offered by </a:t>
            </a:r>
            <a:r>
              <a:rPr lang="en-US" dirty="0" err="1" smtClean="0"/>
              <a:t>Iowa</a:t>
            </a:r>
            <a:r>
              <a:rPr lang="en-US" i="1" dirty="0" err="1" smtClean="0"/>
              <a:t>WORKS</a:t>
            </a:r>
            <a:endParaRPr lang="en-US" i="1" dirty="0" smtClean="0"/>
          </a:p>
          <a:p>
            <a:r>
              <a:rPr lang="en-US" dirty="0" smtClean="0"/>
              <a:t>In specific support of our integrated service delivery system</a:t>
            </a:r>
          </a:p>
          <a:p>
            <a:r>
              <a:rPr lang="en-US" dirty="0" smtClean="0"/>
              <a:t>Workshop components strategically offered</a:t>
            </a:r>
          </a:p>
          <a:p>
            <a:r>
              <a:rPr lang="en-US" dirty="0" smtClean="0"/>
              <a:t>Continuous improvement</a:t>
            </a:r>
            <a:endParaRPr lang="en-US" dirty="0"/>
          </a:p>
        </p:txBody>
      </p:sp>
      <p:pic>
        <p:nvPicPr>
          <p:cNvPr id="4"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Q&amp;A</a:t>
            </a:r>
            <a:endParaRPr lang="en-US" dirty="0"/>
          </a:p>
        </p:txBody>
      </p:sp>
      <p:pic>
        <p:nvPicPr>
          <p:cNvPr id="3" name="Content Placeholder 4" descr="IowaWorks logo.jpg"/>
          <p:cNvPicPr>
            <a:picLocks noChangeAspect="1"/>
          </p:cNvPicPr>
          <p:nvPr/>
        </p:nvPicPr>
        <p:blipFill>
          <a:blip r:embed="rId2" cstate="print"/>
          <a:srcRect/>
          <a:stretch>
            <a:fillRect/>
          </a:stretch>
        </p:blipFill>
        <p:spPr>
          <a:xfrm>
            <a:off x="7391400" y="6172200"/>
            <a:ext cx="1587500" cy="51435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IowaWORKS">
      <a:dk1>
        <a:sysClr val="windowText" lastClr="000000"/>
      </a:dk1>
      <a:lt1>
        <a:sysClr val="window" lastClr="FFFFFF"/>
      </a:lt1>
      <a:dk2>
        <a:srgbClr val="4F271C"/>
      </a:dk2>
      <a:lt2>
        <a:srgbClr val="275937"/>
      </a:lt2>
      <a:accent1>
        <a:srgbClr val="27593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262</TotalTime>
  <Words>3281</Words>
  <Application>Microsoft Office PowerPoint</Application>
  <PresentationFormat>On-screen Show (4:3)</PresentationFormat>
  <Paragraphs>568</Paragraphs>
  <Slides>103</Slides>
  <Notes>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103</vt:i4>
      </vt:variant>
    </vt:vector>
  </HeadingPairs>
  <TitlesOfParts>
    <vt:vector size="106" baseType="lpstr">
      <vt:lpstr>Solstice</vt:lpstr>
      <vt:lpstr>Document</vt:lpstr>
      <vt:lpstr>Worksheet</vt:lpstr>
      <vt:lpstr>Welcome Iowa Integration Forum April 15, 2010</vt:lpstr>
      <vt:lpstr>Member Testimonial</vt:lpstr>
      <vt:lpstr>Integration Forum Agenda</vt:lpstr>
      <vt:lpstr>Integration Learning Labs</vt:lpstr>
      <vt:lpstr>Milestones </vt:lpstr>
      <vt:lpstr>Slide 6</vt:lpstr>
      <vt:lpstr>Milestones </vt:lpstr>
      <vt:lpstr>Slide 8</vt:lpstr>
      <vt:lpstr>Milestones </vt:lpstr>
      <vt:lpstr>Slide 10</vt:lpstr>
      <vt:lpstr>Top 12 Things We Learned Through Integration</vt:lpstr>
      <vt:lpstr>#12</vt:lpstr>
      <vt:lpstr>#11</vt:lpstr>
      <vt:lpstr>#10</vt:lpstr>
      <vt:lpstr>#9</vt:lpstr>
      <vt:lpstr>#8</vt:lpstr>
      <vt:lpstr>#7</vt:lpstr>
      <vt:lpstr>#6</vt:lpstr>
      <vt:lpstr>#5</vt:lpstr>
      <vt:lpstr>#4</vt:lpstr>
      <vt:lpstr>#3</vt:lpstr>
      <vt:lpstr>#2</vt:lpstr>
      <vt:lpstr>#1</vt:lpstr>
      <vt:lpstr>Member Testimonial</vt:lpstr>
      <vt:lpstr>Overview:  Iowa’s Integration Model</vt:lpstr>
      <vt:lpstr>Integration Functions and Flow</vt:lpstr>
      <vt:lpstr>Integration Transition Process</vt:lpstr>
      <vt:lpstr>Six Month Transition Process</vt:lpstr>
      <vt:lpstr>6 Month Transition Process, con’t</vt:lpstr>
      <vt:lpstr>Key transition planning points</vt:lpstr>
      <vt:lpstr>Human Resource Operations</vt:lpstr>
      <vt:lpstr>Human Resource Operations</vt:lpstr>
      <vt:lpstr>Human Resource Operations</vt:lpstr>
      <vt:lpstr>Facilities &amp; Branding</vt:lpstr>
      <vt:lpstr>Integration Premises Policy</vt:lpstr>
      <vt:lpstr>Key Elements – Premises Policy</vt:lpstr>
      <vt:lpstr>Key Elements – Premises Policy</vt:lpstr>
      <vt:lpstr>Confidentiality vs. Privacy </vt:lpstr>
      <vt:lpstr>Council Bluffs – Pre-Integration</vt:lpstr>
      <vt:lpstr>Council Bluffs – Integrated</vt:lpstr>
      <vt:lpstr>Photos – Council Bluffs - Before</vt:lpstr>
      <vt:lpstr>Photos – Council Bluffs - Before</vt:lpstr>
      <vt:lpstr>Photos – Council Bluffs - After</vt:lpstr>
      <vt:lpstr>Floor Plan – Des Moines - Before</vt:lpstr>
      <vt:lpstr>Floor Plan – Des Moines – After </vt:lpstr>
      <vt:lpstr>Floor Plan – Fort Dodge - Before</vt:lpstr>
      <vt:lpstr>Photos – Fort Dodge - After</vt:lpstr>
      <vt:lpstr>Photos – Creston - Before</vt:lpstr>
      <vt:lpstr>Floor Plan – Creston - After</vt:lpstr>
      <vt:lpstr>Photos – Newton - Before</vt:lpstr>
      <vt:lpstr>Photos – Newton - After</vt:lpstr>
      <vt:lpstr>Floor Plan – Dubuque - Before</vt:lpstr>
      <vt:lpstr>Floor Plan – Dubuque - After</vt:lpstr>
      <vt:lpstr>Branding the System</vt:lpstr>
      <vt:lpstr>Slide 55</vt:lpstr>
      <vt:lpstr>New Signage</vt:lpstr>
      <vt:lpstr>Customer Flow &amp; Processes</vt:lpstr>
      <vt:lpstr>Membership Process</vt:lpstr>
      <vt:lpstr>Skills Development- “The heart of the operation”</vt:lpstr>
      <vt:lpstr>Recruitment and Placement </vt:lpstr>
      <vt:lpstr>Integrated Services</vt:lpstr>
      <vt:lpstr>Services vs Program Delivery</vt:lpstr>
      <vt:lpstr>Tracking &amp; Buy In!</vt:lpstr>
      <vt:lpstr>Barriers and Challenges</vt:lpstr>
      <vt:lpstr>Lunch and Q&amp;A</vt:lpstr>
      <vt:lpstr>Member Testimonial</vt:lpstr>
      <vt:lpstr>Program Integration</vt:lpstr>
      <vt:lpstr>Program Integration Wagner Peyser Workforce Investment Act—DW/Adult</vt:lpstr>
      <vt:lpstr>Program Integration  Training Services</vt:lpstr>
      <vt:lpstr>Program Integration</vt:lpstr>
      <vt:lpstr>Member &amp; Customer Data and Feedback</vt:lpstr>
      <vt:lpstr>Know Your Members</vt:lpstr>
      <vt:lpstr>And the Survey Says…Members</vt:lpstr>
      <vt:lpstr>And the Survey Says…Staff</vt:lpstr>
      <vt:lpstr>Materials &amp; Documents</vt:lpstr>
      <vt:lpstr>IowaWORKS Integration Policies </vt:lpstr>
      <vt:lpstr>Materials and Documents</vt:lpstr>
      <vt:lpstr>Evaluation &amp; Assessment</vt:lpstr>
      <vt:lpstr>Local Evaluation and Assessment</vt:lpstr>
      <vt:lpstr>Integration 1.0 Evaluation</vt:lpstr>
      <vt:lpstr>Member Testimonial</vt:lpstr>
      <vt:lpstr>What We Are Working on Now?</vt:lpstr>
      <vt:lpstr>What We Are Working on Now?</vt:lpstr>
      <vt:lpstr>What We Are Working on Now?</vt:lpstr>
      <vt:lpstr>What We Are Working on Now?</vt:lpstr>
      <vt:lpstr>What We Are Working on Now?</vt:lpstr>
      <vt:lpstr>What We Are Working on Now?</vt:lpstr>
      <vt:lpstr>What We Are Working on Now?</vt:lpstr>
      <vt:lpstr>Technology and Integration</vt:lpstr>
      <vt:lpstr>Step One:</vt:lpstr>
      <vt:lpstr>Step Two:</vt:lpstr>
      <vt:lpstr>Step Three:</vt:lpstr>
      <vt:lpstr>New Technology</vt:lpstr>
      <vt:lpstr>Performance</vt:lpstr>
      <vt:lpstr>Initial Center Integration Start-Up Phase</vt:lpstr>
      <vt:lpstr>Local Training – Local Leadership</vt:lpstr>
      <vt:lpstr>Local Training – Local Leadership cont’d</vt:lpstr>
      <vt:lpstr>Additional Training Opportunities</vt:lpstr>
      <vt:lpstr>Q&amp;A</vt:lpstr>
      <vt:lpstr>What Can Centers Do Now?</vt:lpstr>
      <vt:lpstr>What Can Centers Do Now?</vt:lpstr>
      <vt:lpstr>Thank You</vt:lpstr>
      <vt:lpstr>Thank You</vt:lpstr>
    </vt:vector>
  </TitlesOfParts>
  <Company>Iowa Workforce Development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Kerry Koonce</dc:creator>
  <cp:lastModifiedBy>MFrench</cp:lastModifiedBy>
  <cp:revision>34</cp:revision>
  <dcterms:created xsi:type="dcterms:W3CDTF">2010-03-26T15:37:17Z</dcterms:created>
  <dcterms:modified xsi:type="dcterms:W3CDTF">2010-11-15T20:53:53Z</dcterms:modified>
</cp:coreProperties>
</file>